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theme/themeOverride5.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6.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22.xml" ContentType="application/vnd.openxmlformats-officedocument.presentationml.notesSlide+xml"/>
  <Override PartName="/ppt/charts/chart14.xml" ContentType="application/vnd.openxmlformats-officedocument.drawingml.chart+xml"/>
  <Override PartName="/ppt/notesSlides/notesSlide23.xml" ContentType="application/vnd.openxmlformats-officedocument.presentationml.notesSlide+xml"/>
  <Override PartName="/ppt/charts/chart15.xml" ContentType="application/vnd.openxmlformats-officedocument.drawingml.chart+xml"/>
  <Override PartName="/ppt/notesSlides/notesSlide24.xml" ContentType="application/vnd.openxmlformats-officedocument.presentationml.notesSlide+xml"/>
  <Override PartName="/ppt/charts/chart16.xml" ContentType="application/vnd.openxmlformats-officedocument.drawingml.chart+xml"/>
  <Override PartName="/ppt/notesSlides/notesSlide25.xml" ContentType="application/vnd.openxmlformats-officedocument.presentationml.notesSlide+xml"/>
  <Override PartName="/ppt/charts/chart17.xml" ContentType="application/vnd.openxmlformats-officedocument.drawingml.chart+xml"/>
  <Override PartName="/ppt/theme/themeOverride7.xml" ContentType="application/vnd.openxmlformats-officedocument.themeOverride+xml"/>
  <Override PartName="/ppt/notesSlides/notesSlide26.xml" ContentType="application/vnd.openxmlformats-officedocument.presentationml.notesSlide+xml"/>
  <Override PartName="/ppt/charts/chart18.xml" ContentType="application/vnd.openxmlformats-officedocument.drawingml.chart+xml"/>
  <Override PartName="/ppt/theme/themeOverride8.xml" ContentType="application/vnd.openxmlformats-officedocument.themeOverride+xml"/>
  <Override PartName="/ppt/notesSlides/notesSlide27.xml" ContentType="application/vnd.openxmlformats-officedocument.presentationml.notesSlide+xml"/>
  <Override PartName="/ppt/charts/chart19.xml" ContentType="application/vnd.openxmlformats-officedocument.drawingml.chart+xml"/>
  <Override PartName="/ppt/notesSlides/notesSlide28.xml" ContentType="application/vnd.openxmlformats-officedocument.presentationml.notesSlide+xml"/>
  <Override PartName="/ppt/charts/chart20.xml" ContentType="application/vnd.openxmlformats-officedocument.drawingml.chart+xml"/>
  <Override PartName="/ppt/notesSlides/notesSlide29.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30.xml" ContentType="application/vnd.openxmlformats-officedocument.presentationml.notesSlide+xml"/>
  <Override PartName="/ppt/charts/chart23.xml" ContentType="application/vnd.openxmlformats-officedocument.drawingml.chart+xml"/>
  <Override PartName="/ppt/notesSlides/notesSlide31.xml" ContentType="application/vnd.openxmlformats-officedocument.presentationml.notesSlide+xml"/>
  <Override PartName="/ppt/charts/chart2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05" r:id="rId2"/>
    <p:sldId id="340" r:id="rId3"/>
    <p:sldId id="395" r:id="rId4"/>
    <p:sldId id="342" r:id="rId5"/>
    <p:sldId id="343" r:id="rId6"/>
    <p:sldId id="345" r:id="rId7"/>
    <p:sldId id="346" r:id="rId8"/>
    <p:sldId id="311" r:id="rId9"/>
    <p:sldId id="349" r:id="rId10"/>
    <p:sldId id="359" r:id="rId11"/>
    <p:sldId id="363" r:id="rId12"/>
    <p:sldId id="364" r:id="rId13"/>
    <p:sldId id="360" r:id="rId14"/>
    <p:sldId id="368" r:id="rId15"/>
    <p:sldId id="398" r:id="rId16"/>
    <p:sldId id="365" r:id="rId17"/>
    <p:sldId id="399" r:id="rId18"/>
    <p:sldId id="366" r:id="rId19"/>
    <p:sldId id="350" r:id="rId20"/>
    <p:sldId id="351" r:id="rId21"/>
    <p:sldId id="369" r:id="rId22"/>
    <p:sldId id="371" r:id="rId23"/>
    <p:sldId id="372" r:id="rId24"/>
    <p:sldId id="373" r:id="rId25"/>
    <p:sldId id="374" r:id="rId26"/>
    <p:sldId id="352" r:id="rId27"/>
    <p:sldId id="353" r:id="rId28"/>
    <p:sldId id="357" r:id="rId29"/>
    <p:sldId id="375" r:id="rId30"/>
    <p:sldId id="377" r:id="rId31"/>
    <p:sldId id="378" r:id="rId32"/>
    <p:sldId id="383" r:id="rId33"/>
    <p:sldId id="387" r:id="rId34"/>
    <p:sldId id="388" r:id="rId35"/>
    <p:sldId id="376" r:id="rId36"/>
    <p:sldId id="386" r:id="rId37"/>
    <p:sldId id="362" r:id="rId38"/>
    <p:sldId id="389" r:id="rId39"/>
    <p:sldId id="400" r:id="rId40"/>
    <p:sldId id="392" r:id="rId41"/>
    <p:sldId id="393" r:id="rId42"/>
    <p:sldId id="396" r:id="rId43"/>
  </p:sldIdLst>
  <p:sldSz cx="9144000" cy="6858000" type="screen4x3"/>
  <p:notesSz cx="6858000" cy="9296400"/>
  <p:defaultTextStyle>
    <a:defPPr>
      <a:defRPr lang="en-US"/>
    </a:defPPr>
    <a:lvl1pPr algn="l" rtl="0" fontAlgn="base">
      <a:spcBef>
        <a:spcPct val="50000"/>
      </a:spcBef>
      <a:spcAft>
        <a:spcPct val="0"/>
      </a:spcAft>
      <a:defRPr kern="1200">
        <a:solidFill>
          <a:schemeClr val="tx1"/>
        </a:solidFill>
        <a:latin typeface="Century Gothic" pitchFamily="84" charset="0"/>
        <a:ea typeface="+mn-ea"/>
        <a:cs typeface="Arial" charset="0"/>
      </a:defRPr>
    </a:lvl1pPr>
    <a:lvl2pPr marL="457200" algn="l" rtl="0" fontAlgn="base">
      <a:spcBef>
        <a:spcPct val="50000"/>
      </a:spcBef>
      <a:spcAft>
        <a:spcPct val="0"/>
      </a:spcAft>
      <a:defRPr kern="1200">
        <a:solidFill>
          <a:schemeClr val="tx1"/>
        </a:solidFill>
        <a:latin typeface="Century Gothic" pitchFamily="84" charset="0"/>
        <a:ea typeface="+mn-ea"/>
        <a:cs typeface="Arial" charset="0"/>
      </a:defRPr>
    </a:lvl2pPr>
    <a:lvl3pPr marL="914400" algn="l" rtl="0" fontAlgn="base">
      <a:spcBef>
        <a:spcPct val="50000"/>
      </a:spcBef>
      <a:spcAft>
        <a:spcPct val="0"/>
      </a:spcAft>
      <a:defRPr kern="1200">
        <a:solidFill>
          <a:schemeClr val="tx1"/>
        </a:solidFill>
        <a:latin typeface="Century Gothic" pitchFamily="84" charset="0"/>
        <a:ea typeface="+mn-ea"/>
        <a:cs typeface="Arial" charset="0"/>
      </a:defRPr>
    </a:lvl3pPr>
    <a:lvl4pPr marL="1371600" algn="l" rtl="0" fontAlgn="base">
      <a:spcBef>
        <a:spcPct val="50000"/>
      </a:spcBef>
      <a:spcAft>
        <a:spcPct val="0"/>
      </a:spcAft>
      <a:defRPr kern="1200">
        <a:solidFill>
          <a:schemeClr val="tx1"/>
        </a:solidFill>
        <a:latin typeface="Century Gothic" pitchFamily="84" charset="0"/>
        <a:ea typeface="+mn-ea"/>
        <a:cs typeface="Arial" charset="0"/>
      </a:defRPr>
    </a:lvl4pPr>
    <a:lvl5pPr marL="1828800" algn="l" rtl="0" fontAlgn="base">
      <a:spcBef>
        <a:spcPct val="50000"/>
      </a:spcBef>
      <a:spcAft>
        <a:spcPct val="0"/>
      </a:spcAft>
      <a:defRPr kern="1200">
        <a:solidFill>
          <a:schemeClr val="tx1"/>
        </a:solidFill>
        <a:latin typeface="Century Gothic" pitchFamily="84" charset="0"/>
        <a:ea typeface="+mn-ea"/>
        <a:cs typeface="Arial" charset="0"/>
      </a:defRPr>
    </a:lvl5pPr>
    <a:lvl6pPr marL="2286000" algn="l" defTabSz="914400" rtl="0" eaLnBrk="1" latinLnBrk="0" hangingPunct="1">
      <a:defRPr kern="1200">
        <a:solidFill>
          <a:schemeClr val="tx1"/>
        </a:solidFill>
        <a:latin typeface="Century Gothic" pitchFamily="84" charset="0"/>
        <a:ea typeface="+mn-ea"/>
        <a:cs typeface="Arial" charset="0"/>
      </a:defRPr>
    </a:lvl6pPr>
    <a:lvl7pPr marL="2743200" algn="l" defTabSz="914400" rtl="0" eaLnBrk="1" latinLnBrk="0" hangingPunct="1">
      <a:defRPr kern="1200">
        <a:solidFill>
          <a:schemeClr val="tx1"/>
        </a:solidFill>
        <a:latin typeface="Century Gothic" pitchFamily="84" charset="0"/>
        <a:ea typeface="+mn-ea"/>
        <a:cs typeface="Arial" charset="0"/>
      </a:defRPr>
    </a:lvl7pPr>
    <a:lvl8pPr marL="3200400" algn="l" defTabSz="914400" rtl="0" eaLnBrk="1" latinLnBrk="0" hangingPunct="1">
      <a:defRPr kern="1200">
        <a:solidFill>
          <a:schemeClr val="tx1"/>
        </a:solidFill>
        <a:latin typeface="Century Gothic" pitchFamily="84" charset="0"/>
        <a:ea typeface="+mn-ea"/>
        <a:cs typeface="Arial" charset="0"/>
      </a:defRPr>
    </a:lvl8pPr>
    <a:lvl9pPr marL="3657600" algn="l" defTabSz="914400" rtl="0" eaLnBrk="1" latinLnBrk="0" hangingPunct="1">
      <a:defRPr kern="1200">
        <a:solidFill>
          <a:schemeClr val="tx1"/>
        </a:solidFill>
        <a:latin typeface="Century Gothic" pitchFamily="8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8300"/>
    <a:srgbClr val="FFB000"/>
    <a:srgbClr val="E1A100"/>
    <a:srgbClr val="0082DE"/>
    <a:srgbClr val="0093D3"/>
    <a:srgbClr val="6AADE4"/>
    <a:srgbClr val="BEC0C2"/>
    <a:srgbClr val="BED6DB"/>
    <a:srgbClr val="6C4712"/>
    <a:srgbClr val="D39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17" autoAdjust="0"/>
    <p:restoredTop sz="75638" autoAdjust="0"/>
  </p:normalViewPr>
  <p:slideViewPr>
    <p:cSldViewPr>
      <p:cViewPr>
        <p:scale>
          <a:sx n="63" d="100"/>
          <a:sy n="63" d="100"/>
        </p:scale>
        <p:origin x="-1668" y="-198"/>
      </p:cViewPr>
      <p:guideLst>
        <p:guide orient="horz" pos="288"/>
        <p:guide orient="horz" pos="2160"/>
        <p:guide orient="horz" pos="3744"/>
        <p:guide orient="horz" pos="4032"/>
        <p:guide orient="horz" pos="576"/>
        <p:guide orient="horz" pos="2244"/>
        <p:guide pos="2880"/>
        <p:guide pos="5472"/>
        <p:guide pos="288"/>
        <p:guide pos="576"/>
        <p:guide pos="5184"/>
        <p:guide pos="3097"/>
        <p:guide pos="162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8.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217896374064298E-2"/>
          <c:y val="3.5874435564320503E-2"/>
          <c:w val="0.52681333236123296"/>
          <c:h val="0.94204898870378995"/>
        </c:manualLayout>
      </c:layout>
      <c:pieChart>
        <c:varyColors val="1"/>
        <c:ser>
          <c:idx val="0"/>
          <c:order val="0"/>
          <c:tx>
            <c:strRef>
              <c:f>Sheet1!$B$1</c:f>
              <c:strCache>
                <c:ptCount val="1"/>
                <c:pt idx="0">
                  <c:v>Sales</c:v>
                </c:pt>
              </c:strCache>
            </c:strRef>
          </c:tx>
          <c:spPr>
            <a:ln>
              <a:solidFill>
                <a:schemeClr val="bg1"/>
              </a:solidFill>
            </a:ln>
          </c:spPr>
          <c:dPt>
            <c:idx val="2"/>
            <c:bubble3D val="0"/>
            <c:spPr>
              <a:solidFill>
                <a:srgbClr val="7E8082"/>
              </a:solidFill>
              <a:ln>
                <a:solidFill>
                  <a:schemeClr val="bg1"/>
                </a:solidFill>
              </a:ln>
            </c:spPr>
          </c:dPt>
          <c:dLbls>
            <c:txPr>
              <a:bodyPr/>
              <a:lstStyle/>
              <a:p>
                <a:pPr>
                  <a:defRPr sz="2300"/>
                </a:pPr>
                <a:endParaRPr lang="en-US"/>
              </a:p>
            </c:txPr>
            <c:showLegendKey val="0"/>
            <c:showVal val="1"/>
            <c:showCatName val="0"/>
            <c:showSerName val="0"/>
            <c:showPercent val="0"/>
            <c:showBubbleSize val="0"/>
            <c:showLeaderLines val="1"/>
          </c:dLbls>
          <c:cat>
            <c:strRef>
              <c:f>Sheet1!$A$2:$A$4</c:f>
              <c:strCache>
                <c:ptCount val="3"/>
                <c:pt idx="0">
                  <c:v>have all you need</c:v>
                </c:pt>
                <c:pt idx="1">
                  <c:v>would like more</c:v>
                </c:pt>
                <c:pt idx="2">
                  <c:v>no opinion</c:v>
                </c:pt>
              </c:strCache>
            </c:strRef>
          </c:cat>
          <c:val>
            <c:numRef>
              <c:f>Sheet1!$B$2:$B$4</c:f>
              <c:numCache>
                <c:formatCode>0%</c:formatCode>
                <c:ptCount val="3"/>
                <c:pt idx="0">
                  <c:v>0.55000000000000004</c:v>
                </c:pt>
                <c:pt idx="1">
                  <c:v>0.44</c:v>
                </c:pt>
                <c:pt idx="2">
                  <c:v>0.01</c:v>
                </c:pt>
              </c:numCache>
            </c:numRef>
          </c:val>
        </c:ser>
        <c:dLbls>
          <c:showLegendKey val="0"/>
          <c:showVal val="0"/>
          <c:showCatName val="0"/>
          <c:showSerName val="0"/>
          <c:showPercent val="0"/>
          <c:showBubbleSize val="0"/>
          <c:showLeaderLines val="1"/>
        </c:dLbls>
        <c:firstSliceAng val="342"/>
      </c:pieChart>
    </c:plotArea>
    <c:legend>
      <c:legendPos val="r"/>
      <c:layout>
        <c:manualLayout>
          <c:xMode val="edge"/>
          <c:yMode val="edge"/>
          <c:x val="0.60071813939924201"/>
          <c:y val="0.100369543625465"/>
          <c:w val="0.38693618158841298"/>
          <c:h val="0.25562501806215898"/>
        </c:manualLayout>
      </c:layout>
      <c:overlay val="0"/>
      <c:txPr>
        <a:bodyPr/>
        <a:lstStyle/>
        <a:p>
          <a:pPr>
            <a:defRPr sz="23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50937226596675E-2"/>
          <c:y val="0.15167833187518201"/>
          <c:w val="0.97490627734033197"/>
          <c:h val="0.59877624671915997"/>
        </c:manualLayout>
      </c:layout>
      <c:barChart>
        <c:barDir val="col"/>
        <c:grouping val="clustered"/>
        <c:varyColors val="0"/>
        <c:ser>
          <c:idx val="0"/>
          <c:order val="0"/>
          <c:tx>
            <c:strRef>
              <c:f>Sheet1!$B$1</c:f>
              <c:strCache>
                <c:ptCount val="1"/>
                <c:pt idx="0">
                  <c:v>weak</c:v>
                </c:pt>
              </c:strCache>
            </c:strRef>
          </c:tx>
          <c:invertIfNegative val="0"/>
          <c:dLbls>
            <c:txPr>
              <a:bodyPr/>
              <a:lstStyle/>
              <a:p>
                <a:pPr>
                  <a:defRPr sz="2300"/>
                </a:pPr>
                <a:endParaRPr lang="en-US"/>
              </a:p>
            </c:txPr>
            <c:showLegendKey val="0"/>
            <c:showVal val="1"/>
            <c:showCatName val="0"/>
            <c:showSerName val="0"/>
            <c:showPercent val="0"/>
            <c:showBubbleSize val="0"/>
            <c:showLeaderLines val="0"/>
          </c:dLbls>
          <c:cat>
            <c:strRef>
              <c:f>Sheet1!$A$2:$A$4</c:f>
              <c:strCache>
                <c:ptCount val="3"/>
                <c:pt idx="0">
                  <c:v>rely on doctors as top information source</c:v>
                </c:pt>
                <c:pt idx="1">
                  <c:v>trust information from doctors</c:v>
                </c:pt>
                <c:pt idx="2">
                  <c:v>trust information from nurses/other medical staff</c:v>
                </c:pt>
              </c:strCache>
            </c:strRef>
          </c:cat>
          <c:val>
            <c:numRef>
              <c:f>Sheet1!$B$2:$B$4</c:f>
              <c:numCache>
                <c:formatCode>0%</c:formatCode>
                <c:ptCount val="3"/>
                <c:pt idx="0">
                  <c:v>0.3</c:v>
                </c:pt>
                <c:pt idx="1">
                  <c:v>0.54</c:v>
                </c:pt>
                <c:pt idx="2">
                  <c:v>0.47</c:v>
                </c:pt>
              </c:numCache>
            </c:numRef>
          </c:val>
        </c:ser>
        <c:ser>
          <c:idx val="1"/>
          <c:order val="1"/>
          <c:tx>
            <c:strRef>
              <c:f>Sheet1!$C$1</c:f>
              <c:strCache>
                <c:ptCount val="1"/>
                <c:pt idx="0">
                  <c:v>strong</c:v>
                </c:pt>
              </c:strCache>
            </c:strRef>
          </c:tx>
          <c:invertIfNegative val="0"/>
          <c:dLbls>
            <c:txPr>
              <a:bodyPr/>
              <a:lstStyle/>
              <a:p>
                <a:pPr>
                  <a:defRPr sz="2300"/>
                </a:pPr>
                <a:endParaRPr lang="en-US"/>
              </a:p>
            </c:txPr>
            <c:showLegendKey val="0"/>
            <c:showVal val="1"/>
            <c:showCatName val="0"/>
            <c:showSerName val="0"/>
            <c:showPercent val="0"/>
            <c:showBubbleSize val="0"/>
            <c:showLeaderLines val="0"/>
          </c:dLbls>
          <c:cat>
            <c:strRef>
              <c:f>Sheet1!$A$2:$A$4</c:f>
              <c:strCache>
                <c:ptCount val="3"/>
                <c:pt idx="0">
                  <c:v>rely on doctors as top information source</c:v>
                </c:pt>
                <c:pt idx="1">
                  <c:v>trust information from doctors</c:v>
                </c:pt>
                <c:pt idx="2">
                  <c:v>trust information from nurses/other medical staff</c:v>
                </c:pt>
              </c:strCache>
            </c:strRef>
          </c:cat>
          <c:val>
            <c:numRef>
              <c:f>Sheet1!$C$2:$C$4</c:f>
              <c:numCache>
                <c:formatCode>0%</c:formatCode>
                <c:ptCount val="3"/>
                <c:pt idx="0">
                  <c:v>0.47</c:v>
                </c:pt>
                <c:pt idx="1">
                  <c:v>0.85</c:v>
                </c:pt>
                <c:pt idx="2">
                  <c:v>0.74</c:v>
                </c:pt>
              </c:numCache>
            </c:numRef>
          </c:val>
        </c:ser>
        <c:dLbls>
          <c:showLegendKey val="0"/>
          <c:showVal val="0"/>
          <c:showCatName val="0"/>
          <c:showSerName val="0"/>
          <c:showPercent val="0"/>
          <c:showBubbleSize val="0"/>
        </c:dLbls>
        <c:gapWidth val="150"/>
        <c:axId val="36760192"/>
        <c:axId val="36647296"/>
      </c:barChart>
      <c:catAx>
        <c:axId val="36760192"/>
        <c:scaling>
          <c:orientation val="minMax"/>
        </c:scaling>
        <c:delete val="0"/>
        <c:axPos val="b"/>
        <c:majorTickMark val="out"/>
        <c:minorTickMark val="none"/>
        <c:tickLblPos val="nextTo"/>
        <c:txPr>
          <a:bodyPr/>
          <a:lstStyle/>
          <a:p>
            <a:pPr>
              <a:defRPr sz="2100"/>
            </a:pPr>
            <a:endParaRPr lang="en-US"/>
          </a:p>
        </c:txPr>
        <c:crossAx val="36647296"/>
        <c:crosses val="autoZero"/>
        <c:auto val="1"/>
        <c:lblAlgn val="ctr"/>
        <c:lblOffset val="100"/>
        <c:noMultiLvlLbl val="0"/>
      </c:catAx>
      <c:valAx>
        <c:axId val="36647296"/>
        <c:scaling>
          <c:orientation val="minMax"/>
          <c:max val="1"/>
        </c:scaling>
        <c:delete val="1"/>
        <c:axPos val="l"/>
        <c:numFmt formatCode="0%" sourceLinked="1"/>
        <c:majorTickMark val="out"/>
        <c:minorTickMark val="none"/>
        <c:tickLblPos val="nextTo"/>
        <c:crossAx val="36760192"/>
        <c:crosses val="autoZero"/>
        <c:crossBetween val="between"/>
      </c:valAx>
    </c:plotArea>
    <c:legend>
      <c:legendPos val="t"/>
      <c:layout>
        <c:manualLayout>
          <c:xMode val="edge"/>
          <c:yMode val="edge"/>
          <c:x val="0.62391721347331597"/>
          <c:y val="0.11111111111111099"/>
          <c:w val="0.32408245844269501"/>
          <c:h val="7.7505832604257793E-2"/>
        </c:manualLayout>
      </c:layout>
      <c:overlay val="0"/>
      <c:txPr>
        <a:bodyPr/>
        <a:lstStyle/>
        <a:p>
          <a:pPr>
            <a:defRPr sz="21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50937226596675E-2"/>
          <c:y val="0.16556722076407099"/>
          <c:w val="0.97490627734033197"/>
          <c:h val="0.58488735783027102"/>
        </c:manualLayout>
      </c:layout>
      <c:barChart>
        <c:barDir val="col"/>
        <c:grouping val="clustered"/>
        <c:varyColors val="0"/>
        <c:ser>
          <c:idx val="0"/>
          <c:order val="0"/>
          <c:tx>
            <c:strRef>
              <c:f>Sheet1!$B$1</c:f>
              <c:strCache>
                <c:ptCount val="1"/>
                <c:pt idx="0">
                  <c:v>weak</c:v>
                </c:pt>
              </c:strCache>
            </c:strRef>
          </c:tx>
          <c:invertIfNegative val="0"/>
          <c:dLbls>
            <c:txPr>
              <a:bodyPr/>
              <a:lstStyle/>
              <a:p>
                <a:pPr>
                  <a:defRPr sz="2300"/>
                </a:pPr>
                <a:endParaRPr lang="en-US"/>
              </a:p>
            </c:txPr>
            <c:showLegendKey val="0"/>
            <c:showVal val="1"/>
            <c:showCatName val="0"/>
            <c:showSerName val="0"/>
            <c:showPercent val="0"/>
            <c:showBubbleSize val="0"/>
            <c:showLeaderLines val="0"/>
          </c:dLbls>
          <c:cat>
            <c:strRef>
              <c:f>Sheet1!$A$2:$A$5</c:f>
              <c:strCache>
                <c:ptCount val="4"/>
                <c:pt idx="0">
                  <c:v>satisfied with care</c:v>
                </c:pt>
                <c:pt idx="1">
                  <c:v>provider encourages active role</c:v>
                </c:pt>
                <c:pt idx="2">
                  <c:v>have desired amount of say</c:v>
                </c:pt>
                <c:pt idx="3">
                  <c:v>very confident in decision-making ability</c:v>
                </c:pt>
              </c:strCache>
            </c:strRef>
          </c:cat>
          <c:val>
            <c:numRef>
              <c:f>Sheet1!$B$2:$B$5</c:f>
              <c:numCache>
                <c:formatCode>0%</c:formatCode>
                <c:ptCount val="4"/>
                <c:pt idx="0">
                  <c:v>0.3</c:v>
                </c:pt>
                <c:pt idx="1">
                  <c:v>0.52</c:v>
                </c:pt>
                <c:pt idx="2">
                  <c:v>0.35</c:v>
                </c:pt>
                <c:pt idx="3">
                  <c:v>0.47</c:v>
                </c:pt>
              </c:numCache>
            </c:numRef>
          </c:val>
        </c:ser>
        <c:ser>
          <c:idx val="1"/>
          <c:order val="1"/>
          <c:tx>
            <c:strRef>
              <c:f>Sheet1!$C$1</c:f>
              <c:strCache>
                <c:ptCount val="1"/>
                <c:pt idx="0">
                  <c:v>strong</c:v>
                </c:pt>
              </c:strCache>
            </c:strRef>
          </c:tx>
          <c:invertIfNegative val="0"/>
          <c:dLbls>
            <c:txPr>
              <a:bodyPr/>
              <a:lstStyle/>
              <a:p>
                <a:pPr>
                  <a:defRPr sz="2300"/>
                </a:pPr>
                <a:endParaRPr lang="en-US"/>
              </a:p>
            </c:txPr>
            <c:showLegendKey val="0"/>
            <c:showVal val="1"/>
            <c:showCatName val="0"/>
            <c:showSerName val="0"/>
            <c:showPercent val="0"/>
            <c:showBubbleSize val="0"/>
            <c:showLeaderLines val="0"/>
          </c:dLbls>
          <c:cat>
            <c:strRef>
              <c:f>Sheet1!$A$2:$A$5</c:f>
              <c:strCache>
                <c:ptCount val="4"/>
                <c:pt idx="0">
                  <c:v>satisfied with care</c:v>
                </c:pt>
                <c:pt idx="1">
                  <c:v>provider encourages active role</c:v>
                </c:pt>
                <c:pt idx="2">
                  <c:v>have desired amount of say</c:v>
                </c:pt>
                <c:pt idx="3">
                  <c:v>very confident in decision-making ability</c:v>
                </c:pt>
              </c:strCache>
            </c:strRef>
          </c:cat>
          <c:val>
            <c:numRef>
              <c:f>Sheet1!$C$2:$C$5</c:f>
              <c:numCache>
                <c:formatCode>0%</c:formatCode>
                <c:ptCount val="4"/>
                <c:pt idx="0">
                  <c:v>0.65</c:v>
                </c:pt>
                <c:pt idx="1">
                  <c:v>0.82</c:v>
                </c:pt>
                <c:pt idx="2">
                  <c:v>0.62</c:v>
                </c:pt>
                <c:pt idx="3">
                  <c:v>0.73</c:v>
                </c:pt>
              </c:numCache>
            </c:numRef>
          </c:val>
        </c:ser>
        <c:dLbls>
          <c:showLegendKey val="0"/>
          <c:showVal val="0"/>
          <c:showCatName val="0"/>
          <c:showSerName val="0"/>
          <c:showPercent val="0"/>
          <c:showBubbleSize val="0"/>
        </c:dLbls>
        <c:gapWidth val="150"/>
        <c:axId val="36787328"/>
        <c:axId val="36788864"/>
      </c:barChart>
      <c:catAx>
        <c:axId val="36787328"/>
        <c:scaling>
          <c:orientation val="minMax"/>
        </c:scaling>
        <c:delete val="0"/>
        <c:axPos val="b"/>
        <c:majorTickMark val="out"/>
        <c:minorTickMark val="none"/>
        <c:tickLblPos val="nextTo"/>
        <c:txPr>
          <a:bodyPr/>
          <a:lstStyle/>
          <a:p>
            <a:pPr>
              <a:defRPr sz="2100"/>
            </a:pPr>
            <a:endParaRPr lang="en-US"/>
          </a:p>
        </c:txPr>
        <c:crossAx val="36788864"/>
        <c:crosses val="autoZero"/>
        <c:auto val="1"/>
        <c:lblAlgn val="ctr"/>
        <c:lblOffset val="100"/>
        <c:noMultiLvlLbl val="0"/>
      </c:catAx>
      <c:valAx>
        <c:axId val="36788864"/>
        <c:scaling>
          <c:orientation val="minMax"/>
          <c:max val="1"/>
        </c:scaling>
        <c:delete val="1"/>
        <c:axPos val="l"/>
        <c:numFmt formatCode="0%" sourceLinked="1"/>
        <c:majorTickMark val="out"/>
        <c:minorTickMark val="none"/>
        <c:tickLblPos val="nextTo"/>
        <c:crossAx val="36787328"/>
        <c:crosses val="autoZero"/>
        <c:crossBetween val="between"/>
      </c:valAx>
    </c:plotArea>
    <c:legend>
      <c:legendPos val="t"/>
      <c:layout>
        <c:manualLayout>
          <c:xMode val="edge"/>
          <c:yMode val="edge"/>
          <c:x val="0.62391721347331597"/>
          <c:y val="0.11111111111111099"/>
          <c:w val="0.32408245844269501"/>
          <c:h val="7.7505832604257793E-2"/>
        </c:manualLayout>
      </c:layout>
      <c:overlay val="0"/>
      <c:txPr>
        <a:bodyPr/>
        <a:lstStyle/>
        <a:p>
          <a:pPr>
            <a:defRPr sz="21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1760389326334198E-2"/>
          <c:y val="0.137789442986293"/>
          <c:w val="0.93328160542432204"/>
          <c:h val="0.682109580052493"/>
        </c:manualLayout>
      </c:layout>
      <c:barChart>
        <c:barDir val="col"/>
        <c:grouping val="clustered"/>
        <c:varyColors val="0"/>
        <c:ser>
          <c:idx val="0"/>
          <c:order val="0"/>
          <c:tx>
            <c:strRef>
              <c:f>Sheet1!$B$1</c:f>
              <c:strCache>
                <c:ptCount val="1"/>
                <c:pt idx="0">
                  <c:v>low-income Californians</c:v>
                </c:pt>
              </c:strCache>
            </c:strRef>
          </c:tx>
          <c:spPr>
            <a:solidFill>
              <a:schemeClr val="accent2">
                <a:lumMod val="20000"/>
                <a:lumOff val="80000"/>
              </a:schemeClr>
            </a:solidFill>
          </c:spPr>
          <c:invertIfNegative val="0"/>
          <c:dLbls>
            <c:txPr>
              <a:bodyPr/>
              <a:lstStyle/>
              <a:p>
                <a:pPr>
                  <a:defRPr sz="2300"/>
                </a:pPr>
                <a:endParaRPr lang="en-US"/>
              </a:p>
            </c:txPr>
            <c:showLegendKey val="0"/>
            <c:showVal val="1"/>
            <c:showCatName val="0"/>
            <c:showSerName val="0"/>
            <c:showPercent val="0"/>
            <c:showBubbleSize val="0"/>
            <c:showLeaderLines val="0"/>
          </c:dLbls>
          <c:cat>
            <c:strRef>
              <c:f>Sheet1!$A$2:$A$3</c:f>
              <c:strCache>
                <c:ptCount val="2"/>
                <c:pt idx="0">
                  <c:v>have internet access?</c:v>
                </c:pt>
                <c:pt idx="1">
                  <c:v>have texting cell phone?</c:v>
                </c:pt>
              </c:strCache>
            </c:strRef>
          </c:cat>
          <c:val>
            <c:numRef>
              <c:f>Sheet1!$B$2:$B$3</c:f>
              <c:numCache>
                <c:formatCode>0%</c:formatCode>
                <c:ptCount val="2"/>
                <c:pt idx="0">
                  <c:v>0.57999999999999996</c:v>
                </c:pt>
                <c:pt idx="1">
                  <c:v>0.8</c:v>
                </c:pt>
              </c:numCache>
            </c:numRef>
          </c:val>
        </c:ser>
        <c:ser>
          <c:idx val="1"/>
          <c:order val="1"/>
          <c:tx>
            <c:strRef>
              <c:f>Sheet1!$C$1</c:f>
              <c:strCache>
                <c:ptCount val="1"/>
                <c:pt idx="0">
                  <c:v>higer-income Californians</c:v>
                </c:pt>
              </c:strCache>
            </c:strRef>
          </c:tx>
          <c:invertIfNegative val="0"/>
          <c:dLbls>
            <c:txPr>
              <a:bodyPr/>
              <a:lstStyle/>
              <a:p>
                <a:pPr>
                  <a:defRPr sz="2300"/>
                </a:pPr>
                <a:endParaRPr lang="en-US"/>
              </a:p>
            </c:txPr>
            <c:showLegendKey val="0"/>
            <c:showVal val="1"/>
            <c:showCatName val="0"/>
            <c:showSerName val="0"/>
            <c:showPercent val="0"/>
            <c:showBubbleSize val="0"/>
            <c:showLeaderLines val="0"/>
          </c:dLbls>
          <c:cat>
            <c:strRef>
              <c:f>Sheet1!$A$2:$A$3</c:f>
              <c:strCache>
                <c:ptCount val="2"/>
                <c:pt idx="0">
                  <c:v>have internet access?</c:v>
                </c:pt>
                <c:pt idx="1">
                  <c:v>have texting cell phone?</c:v>
                </c:pt>
              </c:strCache>
            </c:strRef>
          </c:cat>
          <c:val>
            <c:numRef>
              <c:f>Sheet1!$C$2:$C$3</c:f>
              <c:numCache>
                <c:formatCode>0%</c:formatCode>
                <c:ptCount val="2"/>
                <c:pt idx="0">
                  <c:v>0.87</c:v>
                </c:pt>
                <c:pt idx="1">
                  <c:v>0.91</c:v>
                </c:pt>
              </c:numCache>
            </c:numRef>
          </c:val>
        </c:ser>
        <c:dLbls>
          <c:showLegendKey val="0"/>
          <c:showVal val="0"/>
          <c:showCatName val="0"/>
          <c:showSerName val="0"/>
          <c:showPercent val="0"/>
          <c:showBubbleSize val="0"/>
        </c:dLbls>
        <c:gapWidth val="150"/>
        <c:axId val="38136064"/>
        <c:axId val="38666240"/>
      </c:barChart>
      <c:catAx>
        <c:axId val="38136064"/>
        <c:scaling>
          <c:orientation val="minMax"/>
        </c:scaling>
        <c:delete val="0"/>
        <c:axPos val="b"/>
        <c:majorTickMark val="out"/>
        <c:minorTickMark val="none"/>
        <c:tickLblPos val="nextTo"/>
        <c:txPr>
          <a:bodyPr/>
          <a:lstStyle/>
          <a:p>
            <a:pPr>
              <a:defRPr sz="2300"/>
            </a:pPr>
            <a:endParaRPr lang="en-US"/>
          </a:p>
        </c:txPr>
        <c:crossAx val="38666240"/>
        <c:crosses val="autoZero"/>
        <c:auto val="1"/>
        <c:lblAlgn val="ctr"/>
        <c:lblOffset val="100"/>
        <c:noMultiLvlLbl val="0"/>
      </c:catAx>
      <c:valAx>
        <c:axId val="38666240"/>
        <c:scaling>
          <c:orientation val="minMax"/>
        </c:scaling>
        <c:delete val="1"/>
        <c:axPos val="l"/>
        <c:numFmt formatCode="0%" sourceLinked="1"/>
        <c:majorTickMark val="out"/>
        <c:minorTickMark val="none"/>
        <c:tickLblPos val="nextTo"/>
        <c:crossAx val="38136064"/>
        <c:crosses val="autoZero"/>
        <c:crossBetween val="between"/>
      </c:valAx>
    </c:plotArea>
    <c:legend>
      <c:legendPos val="r"/>
      <c:layout>
        <c:manualLayout>
          <c:xMode val="edge"/>
          <c:yMode val="edge"/>
          <c:x val="6.6708661417322804E-2"/>
          <c:y val="1.41209171770195E-2"/>
          <c:w val="0.86523578302712201"/>
          <c:h val="6.78229804607757E-2"/>
        </c:manualLayout>
      </c:layout>
      <c:overlay val="0"/>
      <c:txPr>
        <a:bodyPr/>
        <a:lstStyle/>
        <a:p>
          <a:pPr>
            <a:defRPr sz="2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2.9891732283464601E-3"/>
          <c:y val="0.18032786885245899"/>
          <c:w val="0.99701082677165298"/>
          <c:h val="0.62946732068327504"/>
        </c:manualLayout>
      </c:layout>
      <c:barChart>
        <c:barDir val="col"/>
        <c:grouping val="clustered"/>
        <c:varyColors val="0"/>
        <c:ser>
          <c:idx val="0"/>
          <c:order val="0"/>
          <c:tx>
            <c:strRef>
              <c:f>Sheet1!$B$1</c:f>
              <c:strCache>
                <c:ptCount val="1"/>
                <c:pt idx="0">
                  <c:v>Series 1</c:v>
                </c:pt>
              </c:strCache>
            </c:strRef>
          </c:tx>
          <c:invertIfNegative val="0"/>
          <c:dLbls>
            <c:txPr>
              <a:bodyPr/>
              <a:lstStyle/>
              <a:p>
                <a:pPr>
                  <a:defRPr sz="2100"/>
                </a:pPr>
                <a:endParaRPr lang="en-US"/>
              </a:p>
            </c:txPr>
            <c:showLegendKey val="0"/>
            <c:showVal val="1"/>
            <c:showCatName val="0"/>
            <c:showSerName val="0"/>
            <c:showPercent val="0"/>
            <c:showBubbleSize val="0"/>
            <c:showLeaderLines val="0"/>
          </c:dLbls>
          <c:cat>
            <c:strRef>
              <c:f>Sheet1!$A$2:$A$7</c:f>
              <c:strCache>
                <c:ptCount val="6"/>
                <c:pt idx="0">
                  <c:v>low-income overall</c:v>
                </c:pt>
                <c:pt idx="1">
                  <c:v>spanish speakers</c:v>
                </c:pt>
                <c:pt idx="2">
                  <c:v>non-citizens</c:v>
                </c:pt>
                <c:pt idx="3">
                  <c:v>age 50+</c:v>
                </c:pt>
                <c:pt idx="4">
                  <c:v>latinos</c:v>
                </c:pt>
                <c:pt idx="5">
                  <c:v>h.s. grad_x000d_or less</c:v>
                </c:pt>
              </c:strCache>
            </c:strRef>
          </c:cat>
          <c:val>
            <c:numRef>
              <c:f>Sheet1!$B$2:$B$7</c:f>
              <c:numCache>
                <c:formatCode>0%</c:formatCode>
                <c:ptCount val="6"/>
                <c:pt idx="0">
                  <c:v>0.42</c:v>
                </c:pt>
                <c:pt idx="1">
                  <c:v>0.67</c:v>
                </c:pt>
                <c:pt idx="2">
                  <c:v>0.63</c:v>
                </c:pt>
                <c:pt idx="3">
                  <c:v>0.59</c:v>
                </c:pt>
                <c:pt idx="4">
                  <c:v>0.56999999999999995</c:v>
                </c:pt>
                <c:pt idx="5">
                  <c:v>0.55000000000000004</c:v>
                </c:pt>
              </c:numCache>
            </c:numRef>
          </c:val>
        </c:ser>
        <c:dLbls>
          <c:showLegendKey val="0"/>
          <c:showVal val="0"/>
          <c:showCatName val="0"/>
          <c:showSerName val="0"/>
          <c:showPercent val="0"/>
          <c:showBubbleSize val="0"/>
        </c:dLbls>
        <c:gapWidth val="150"/>
        <c:axId val="43119744"/>
        <c:axId val="43121280"/>
      </c:barChart>
      <c:catAx>
        <c:axId val="43119744"/>
        <c:scaling>
          <c:orientation val="minMax"/>
        </c:scaling>
        <c:delete val="0"/>
        <c:axPos val="b"/>
        <c:majorTickMark val="out"/>
        <c:minorTickMark val="none"/>
        <c:tickLblPos val="nextTo"/>
        <c:txPr>
          <a:bodyPr/>
          <a:lstStyle/>
          <a:p>
            <a:pPr>
              <a:defRPr sz="1900"/>
            </a:pPr>
            <a:endParaRPr lang="en-US"/>
          </a:p>
        </c:txPr>
        <c:crossAx val="43121280"/>
        <c:crosses val="autoZero"/>
        <c:auto val="1"/>
        <c:lblAlgn val="ctr"/>
        <c:lblOffset val="100"/>
        <c:noMultiLvlLbl val="0"/>
      </c:catAx>
      <c:valAx>
        <c:axId val="43121280"/>
        <c:scaling>
          <c:orientation val="minMax"/>
        </c:scaling>
        <c:delete val="1"/>
        <c:axPos val="l"/>
        <c:numFmt formatCode="0%" sourceLinked="1"/>
        <c:majorTickMark val="out"/>
        <c:minorTickMark val="none"/>
        <c:tickLblPos val="nextTo"/>
        <c:crossAx val="431197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2.0833333333333301E-2"/>
          <c:y val="6.5573770491803296E-2"/>
          <c:w val="0.95416666666666705"/>
          <c:h val="0.65551912568306003"/>
        </c:manualLayout>
      </c:layout>
      <c:barChart>
        <c:barDir val="col"/>
        <c:grouping val="clustered"/>
        <c:varyColors val="0"/>
        <c:ser>
          <c:idx val="0"/>
          <c:order val="0"/>
          <c:tx>
            <c:strRef>
              <c:f>Sheet1!$B$1</c:f>
              <c:strCache>
                <c:ptCount val="1"/>
                <c:pt idx="0">
                  <c:v>low-income</c:v>
                </c:pt>
              </c:strCache>
            </c:strRef>
          </c:tx>
          <c:spPr>
            <a:solidFill>
              <a:schemeClr val="accent2">
                <a:lumMod val="20000"/>
                <a:lumOff val="80000"/>
              </a:schemeClr>
            </a:solidFill>
          </c:spPr>
          <c:invertIfNegative val="0"/>
          <c:dLbls>
            <c:txPr>
              <a:bodyPr/>
              <a:lstStyle/>
              <a:p>
                <a:pPr>
                  <a:defRPr sz="2100"/>
                </a:pPr>
                <a:endParaRPr lang="en-US"/>
              </a:p>
            </c:txPr>
            <c:showLegendKey val="0"/>
            <c:showVal val="1"/>
            <c:showCatName val="0"/>
            <c:showSerName val="0"/>
            <c:showPercent val="0"/>
            <c:showBubbleSize val="0"/>
            <c:showLeaderLines val="0"/>
          </c:dLbls>
          <c:cat>
            <c:strRef>
              <c:f>Sheet1!$A$2:$A$3</c:f>
              <c:strCache>
                <c:ptCount val="2"/>
                <c:pt idx="0">
                  <c:v>% of internet users who have looked for health information online</c:v>
                </c:pt>
                <c:pt idx="1">
                  <c:v>% overall who have looked for health information online</c:v>
                </c:pt>
              </c:strCache>
            </c:strRef>
          </c:cat>
          <c:val>
            <c:numRef>
              <c:f>Sheet1!$B$2:$B$3</c:f>
              <c:numCache>
                <c:formatCode>0%</c:formatCode>
                <c:ptCount val="2"/>
                <c:pt idx="0">
                  <c:v>0.56000000000000005</c:v>
                </c:pt>
                <c:pt idx="1">
                  <c:v>0.33</c:v>
                </c:pt>
              </c:numCache>
            </c:numRef>
          </c:val>
        </c:ser>
        <c:ser>
          <c:idx val="1"/>
          <c:order val="1"/>
          <c:tx>
            <c:strRef>
              <c:f>Sheet1!$C$1</c:f>
              <c:strCache>
                <c:ptCount val="1"/>
                <c:pt idx="0">
                  <c:v>higher-income</c:v>
                </c:pt>
              </c:strCache>
            </c:strRef>
          </c:tx>
          <c:invertIfNegative val="0"/>
          <c:dLbls>
            <c:txPr>
              <a:bodyPr/>
              <a:lstStyle/>
              <a:p>
                <a:pPr>
                  <a:defRPr sz="2100"/>
                </a:pPr>
                <a:endParaRPr lang="en-US"/>
              </a:p>
            </c:txPr>
            <c:showLegendKey val="0"/>
            <c:showVal val="1"/>
            <c:showCatName val="0"/>
            <c:showSerName val="0"/>
            <c:showPercent val="0"/>
            <c:showBubbleSize val="0"/>
            <c:showLeaderLines val="0"/>
          </c:dLbls>
          <c:cat>
            <c:strRef>
              <c:f>Sheet1!$A$2:$A$3</c:f>
              <c:strCache>
                <c:ptCount val="2"/>
                <c:pt idx="0">
                  <c:v>% of internet users who have looked for health information online</c:v>
                </c:pt>
                <c:pt idx="1">
                  <c:v>% overall who have looked for health information online</c:v>
                </c:pt>
              </c:strCache>
            </c:strRef>
          </c:cat>
          <c:val>
            <c:numRef>
              <c:f>Sheet1!$C$2:$C$3</c:f>
              <c:numCache>
                <c:formatCode>0%</c:formatCode>
                <c:ptCount val="2"/>
                <c:pt idx="0">
                  <c:v>0.7</c:v>
                </c:pt>
                <c:pt idx="1">
                  <c:v>0.61</c:v>
                </c:pt>
              </c:numCache>
            </c:numRef>
          </c:val>
        </c:ser>
        <c:dLbls>
          <c:showLegendKey val="0"/>
          <c:showVal val="0"/>
          <c:showCatName val="0"/>
          <c:showSerName val="0"/>
          <c:showPercent val="0"/>
          <c:showBubbleSize val="0"/>
        </c:dLbls>
        <c:gapWidth val="150"/>
        <c:axId val="85299200"/>
        <c:axId val="85300736"/>
      </c:barChart>
      <c:catAx>
        <c:axId val="85299200"/>
        <c:scaling>
          <c:orientation val="minMax"/>
        </c:scaling>
        <c:delete val="0"/>
        <c:axPos val="b"/>
        <c:majorTickMark val="out"/>
        <c:minorTickMark val="none"/>
        <c:tickLblPos val="nextTo"/>
        <c:txPr>
          <a:bodyPr/>
          <a:lstStyle/>
          <a:p>
            <a:pPr>
              <a:defRPr sz="2100"/>
            </a:pPr>
            <a:endParaRPr lang="en-US"/>
          </a:p>
        </c:txPr>
        <c:crossAx val="85300736"/>
        <c:crosses val="autoZero"/>
        <c:auto val="1"/>
        <c:lblAlgn val="ctr"/>
        <c:lblOffset val="100"/>
        <c:noMultiLvlLbl val="0"/>
      </c:catAx>
      <c:valAx>
        <c:axId val="85300736"/>
        <c:scaling>
          <c:orientation val="minMax"/>
          <c:max val="1"/>
        </c:scaling>
        <c:delete val="1"/>
        <c:axPos val="l"/>
        <c:numFmt formatCode="0%" sourceLinked="1"/>
        <c:majorTickMark val="out"/>
        <c:minorTickMark val="none"/>
        <c:tickLblPos val="nextTo"/>
        <c:crossAx val="85299200"/>
        <c:crosses val="autoZero"/>
        <c:crossBetween val="between"/>
      </c:valAx>
    </c:plotArea>
    <c:legend>
      <c:legendPos val="t"/>
      <c:layout/>
      <c:overlay val="0"/>
      <c:txPr>
        <a:bodyPr/>
        <a:lstStyle/>
        <a:p>
          <a:pPr>
            <a:defRPr sz="2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2499999999999999"/>
          <c:y val="4.3715846994535498E-2"/>
          <c:w val="0.57499999999999996"/>
          <c:h val="0.92276644722688295"/>
        </c:manualLayout>
      </c:layout>
      <c:barChart>
        <c:barDir val="bar"/>
        <c:grouping val="clustered"/>
        <c:varyColors val="0"/>
        <c:ser>
          <c:idx val="0"/>
          <c:order val="0"/>
          <c:tx>
            <c:strRef>
              <c:f>Sheet1!$B$1</c:f>
              <c:strCache>
                <c:ptCount val="1"/>
                <c:pt idx="0">
                  <c:v>Series 1</c:v>
                </c:pt>
              </c:strCache>
            </c:strRef>
          </c:tx>
          <c:invertIfNegative val="0"/>
          <c:dLbls>
            <c:txPr>
              <a:bodyPr/>
              <a:lstStyle/>
              <a:p>
                <a:pPr>
                  <a:defRPr sz="2100"/>
                </a:pPr>
                <a:endParaRPr lang="en-US"/>
              </a:p>
            </c:txPr>
            <c:showLegendKey val="0"/>
            <c:showVal val="1"/>
            <c:showCatName val="0"/>
            <c:showSerName val="0"/>
            <c:showPercent val="0"/>
            <c:showBubbleSize val="0"/>
            <c:showLeaderLines val="0"/>
          </c:dLbls>
          <c:cat>
            <c:strRef>
              <c:f>Sheet1!$A$2:$A$7</c:f>
              <c:strCache>
                <c:ptCount val="6"/>
                <c:pt idx="0">
                  <c:v>look for info about a medical problem</c:v>
                </c:pt>
                <c:pt idx="1">
                  <c:v>look for dieting, nutrition or exercise information</c:v>
                </c:pt>
                <c:pt idx="2">
                  <c:v>track their own health, exercise or nutrition</c:v>
                </c:pt>
                <c:pt idx="3">
                  <c:v>find support or advice from people with similar health issues</c:v>
                </c:pt>
                <c:pt idx="4">
                  <c:v>share or read about personal health experiences</c:v>
                </c:pt>
                <c:pt idx="5">
                  <c:v>sign up for  automatic health messages</c:v>
                </c:pt>
              </c:strCache>
            </c:strRef>
          </c:cat>
          <c:val>
            <c:numRef>
              <c:f>Sheet1!$B$2:$B$7</c:f>
              <c:numCache>
                <c:formatCode>0%</c:formatCode>
                <c:ptCount val="6"/>
                <c:pt idx="0">
                  <c:v>0.17</c:v>
                </c:pt>
                <c:pt idx="1">
                  <c:v>0.14000000000000001</c:v>
                </c:pt>
                <c:pt idx="2">
                  <c:v>0.14000000000000001</c:v>
                </c:pt>
                <c:pt idx="3">
                  <c:v>0.08</c:v>
                </c:pt>
                <c:pt idx="4">
                  <c:v>0.06</c:v>
                </c:pt>
                <c:pt idx="5">
                  <c:v>0.06</c:v>
                </c:pt>
              </c:numCache>
            </c:numRef>
          </c:val>
        </c:ser>
        <c:dLbls>
          <c:showLegendKey val="0"/>
          <c:showVal val="0"/>
          <c:showCatName val="0"/>
          <c:showSerName val="0"/>
          <c:showPercent val="0"/>
          <c:showBubbleSize val="0"/>
        </c:dLbls>
        <c:gapWidth val="150"/>
        <c:axId val="39081856"/>
        <c:axId val="39083392"/>
      </c:barChart>
      <c:catAx>
        <c:axId val="39081856"/>
        <c:scaling>
          <c:orientation val="minMax"/>
        </c:scaling>
        <c:delete val="0"/>
        <c:axPos val="l"/>
        <c:majorTickMark val="out"/>
        <c:minorTickMark val="none"/>
        <c:tickLblPos val="nextTo"/>
        <c:txPr>
          <a:bodyPr/>
          <a:lstStyle/>
          <a:p>
            <a:pPr algn="r">
              <a:defRPr sz="1700"/>
            </a:pPr>
            <a:endParaRPr lang="en-US"/>
          </a:p>
        </c:txPr>
        <c:crossAx val="39083392"/>
        <c:crosses val="autoZero"/>
        <c:auto val="1"/>
        <c:lblAlgn val="ctr"/>
        <c:lblOffset val="100"/>
        <c:noMultiLvlLbl val="0"/>
      </c:catAx>
      <c:valAx>
        <c:axId val="39083392"/>
        <c:scaling>
          <c:orientation val="minMax"/>
          <c:max val="1"/>
        </c:scaling>
        <c:delete val="1"/>
        <c:axPos val="b"/>
        <c:numFmt formatCode="0%" sourceLinked="1"/>
        <c:majorTickMark val="out"/>
        <c:minorTickMark val="none"/>
        <c:tickLblPos val="nextTo"/>
        <c:crossAx val="390818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5004968930165801"/>
          <c:y val="4.3715846994535498E-2"/>
          <c:w val="0.50721526796329897"/>
          <c:h val="0.92276644722688295"/>
        </c:manualLayout>
      </c:layout>
      <c:barChart>
        <c:barDir val="bar"/>
        <c:grouping val="clustered"/>
        <c:varyColors val="0"/>
        <c:ser>
          <c:idx val="0"/>
          <c:order val="0"/>
          <c:tx>
            <c:strRef>
              <c:f>Sheet1!$B$1</c:f>
              <c:strCache>
                <c:ptCount val="1"/>
                <c:pt idx="0">
                  <c:v>Series 1</c:v>
                </c:pt>
              </c:strCache>
            </c:strRef>
          </c:tx>
          <c:invertIfNegative val="0"/>
          <c:dLbls>
            <c:txPr>
              <a:bodyPr/>
              <a:lstStyle/>
              <a:p>
                <a:pPr>
                  <a:defRPr sz="2100"/>
                </a:pPr>
                <a:endParaRPr lang="en-US"/>
              </a:p>
            </c:txPr>
            <c:showLegendKey val="0"/>
            <c:showVal val="1"/>
            <c:showCatName val="0"/>
            <c:showSerName val="0"/>
            <c:showPercent val="0"/>
            <c:showBubbleSize val="0"/>
            <c:showLeaderLines val="0"/>
          </c:dLbls>
          <c:cat>
            <c:strRef>
              <c:f>Sheet1!$A$2:$A$7</c:f>
              <c:strCache>
                <c:ptCount val="6"/>
                <c:pt idx="0">
                  <c:v>look for info about a medical problem</c:v>
                </c:pt>
                <c:pt idx="1">
                  <c:v>look for dieting, nutrition or exercise information</c:v>
                </c:pt>
                <c:pt idx="2">
                  <c:v>track their own health, exercise or nutrition</c:v>
                </c:pt>
                <c:pt idx="3">
                  <c:v>find support or advice from people with similar health issues</c:v>
                </c:pt>
                <c:pt idx="4">
                  <c:v>share or read about personal health experiences</c:v>
                </c:pt>
                <c:pt idx="5">
                  <c:v>sign up for  automatic health messages</c:v>
                </c:pt>
              </c:strCache>
            </c:strRef>
          </c:cat>
          <c:val>
            <c:numRef>
              <c:f>Sheet1!$B$2:$B$7</c:f>
              <c:numCache>
                <c:formatCode>0%</c:formatCode>
                <c:ptCount val="6"/>
                <c:pt idx="0">
                  <c:v>0.84</c:v>
                </c:pt>
                <c:pt idx="1">
                  <c:v>0.76</c:v>
                </c:pt>
                <c:pt idx="2">
                  <c:v>0.74</c:v>
                </c:pt>
                <c:pt idx="3">
                  <c:v>0.7</c:v>
                </c:pt>
                <c:pt idx="4">
                  <c:v>0.61</c:v>
                </c:pt>
                <c:pt idx="5">
                  <c:v>0.56000000000000005</c:v>
                </c:pt>
              </c:numCache>
            </c:numRef>
          </c:val>
        </c:ser>
        <c:dLbls>
          <c:showLegendKey val="0"/>
          <c:showVal val="0"/>
          <c:showCatName val="0"/>
          <c:showSerName val="0"/>
          <c:showPercent val="0"/>
          <c:showBubbleSize val="0"/>
        </c:dLbls>
        <c:gapWidth val="150"/>
        <c:axId val="39217024"/>
        <c:axId val="39218560"/>
      </c:barChart>
      <c:catAx>
        <c:axId val="39217024"/>
        <c:scaling>
          <c:orientation val="minMax"/>
        </c:scaling>
        <c:delete val="0"/>
        <c:axPos val="l"/>
        <c:majorTickMark val="out"/>
        <c:minorTickMark val="none"/>
        <c:tickLblPos val="nextTo"/>
        <c:txPr>
          <a:bodyPr/>
          <a:lstStyle/>
          <a:p>
            <a:pPr algn="r">
              <a:defRPr sz="1700"/>
            </a:pPr>
            <a:endParaRPr lang="en-US"/>
          </a:p>
        </c:txPr>
        <c:crossAx val="39218560"/>
        <c:crosses val="autoZero"/>
        <c:auto val="1"/>
        <c:lblAlgn val="ctr"/>
        <c:lblOffset val="100"/>
        <c:noMultiLvlLbl val="0"/>
      </c:catAx>
      <c:valAx>
        <c:axId val="39218560"/>
        <c:scaling>
          <c:orientation val="minMax"/>
          <c:max val="1"/>
        </c:scaling>
        <c:delete val="1"/>
        <c:axPos val="b"/>
        <c:numFmt formatCode="0%" sourceLinked="1"/>
        <c:majorTickMark val="out"/>
        <c:minorTickMark val="none"/>
        <c:tickLblPos val="nextTo"/>
        <c:crossAx val="39217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217896374064298E-2"/>
          <c:y val="3.5874435564320503E-2"/>
          <c:w val="0.52681333236123296"/>
          <c:h val="0.94204898870378995"/>
        </c:manualLayout>
      </c:layout>
      <c:pieChart>
        <c:varyColors val="1"/>
        <c:ser>
          <c:idx val="0"/>
          <c:order val="0"/>
          <c:tx>
            <c:strRef>
              <c:f>Sheet1!$B$1</c:f>
              <c:strCache>
                <c:ptCount val="1"/>
                <c:pt idx="0">
                  <c:v>Sales</c:v>
                </c:pt>
              </c:strCache>
            </c:strRef>
          </c:tx>
          <c:spPr>
            <a:ln>
              <a:solidFill>
                <a:schemeClr val="bg1"/>
              </a:solidFill>
            </a:ln>
          </c:spPr>
          <c:dPt>
            <c:idx val="2"/>
            <c:bubble3D val="0"/>
            <c:spPr>
              <a:solidFill>
                <a:srgbClr val="7E8082"/>
              </a:solidFill>
              <a:ln>
                <a:solidFill>
                  <a:schemeClr val="bg1"/>
                </a:solidFill>
              </a:ln>
            </c:spPr>
          </c:dPt>
          <c:dLbls>
            <c:txPr>
              <a:bodyPr/>
              <a:lstStyle/>
              <a:p>
                <a:pPr>
                  <a:defRPr sz="2300"/>
                </a:pPr>
                <a:endParaRPr lang="en-US"/>
              </a:p>
            </c:txPr>
            <c:showLegendKey val="0"/>
            <c:showVal val="1"/>
            <c:showCatName val="0"/>
            <c:showSerName val="0"/>
            <c:showPercent val="0"/>
            <c:showBubbleSize val="0"/>
            <c:showLeaderLines val="1"/>
          </c:dLbls>
          <c:cat>
            <c:strRef>
              <c:f>Sheet1!$A$2:$A$4</c:f>
              <c:strCache>
                <c:ptCount val="3"/>
                <c:pt idx="0">
                  <c:v>yes</c:v>
                </c:pt>
                <c:pt idx="1">
                  <c:v>no</c:v>
                </c:pt>
                <c:pt idx="2">
                  <c:v>don't know</c:v>
                </c:pt>
              </c:strCache>
            </c:strRef>
          </c:cat>
          <c:val>
            <c:numRef>
              <c:f>Sheet1!$B$2:$B$4</c:f>
              <c:numCache>
                <c:formatCode>0%</c:formatCode>
                <c:ptCount val="3"/>
                <c:pt idx="0">
                  <c:v>0.28999999999999998</c:v>
                </c:pt>
                <c:pt idx="1">
                  <c:v>0.5</c:v>
                </c:pt>
                <c:pt idx="2">
                  <c:v>0.21</c:v>
                </c:pt>
              </c:numCache>
            </c:numRef>
          </c:val>
        </c:ser>
        <c:dLbls>
          <c:showLegendKey val="0"/>
          <c:showVal val="0"/>
          <c:showCatName val="0"/>
          <c:showSerName val="0"/>
          <c:showPercent val="0"/>
          <c:showBubbleSize val="0"/>
          <c:showLeaderLines val="1"/>
        </c:dLbls>
        <c:firstSliceAng val="342"/>
      </c:pieChart>
    </c:plotArea>
    <c:legend>
      <c:legendPos val="r"/>
      <c:layout>
        <c:manualLayout>
          <c:xMode val="edge"/>
          <c:yMode val="edge"/>
          <c:x val="0.60071813939924201"/>
          <c:y val="0.100369543625465"/>
          <c:w val="0.38693618158841298"/>
          <c:h val="0.25562501806215898"/>
        </c:manualLayout>
      </c:layout>
      <c:overlay val="0"/>
      <c:txPr>
        <a:bodyPr/>
        <a:lstStyle/>
        <a:p>
          <a:pPr>
            <a:defRPr sz="23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217896374064298E-2"/>
          <c:y val="3.5874435564320503E-2"/>
          <c:w val="0.52681333236123296"/>
          <c:h val="0.94204898870378995"/>
        </c:manualLayout>
      </c:layout>
      <c:pieChart>
        <c:varyColors val="1"/>
        <c:ser>
          <c:idx val="0"/>
          <c:order val="0"/>
          <c:tx>
            <c:strRef>
              <c:f>Sheet1!$B$1</c:f>
              <c:strCache>
                <c:ptCount val="1"/>
                <c:pt idx="0">
                  <c:v>Sales</c:v>
                </c:pt>
              </c:strCache>
            </c:strRef>
          </c:tx>
          <c:spPr>
            <a:ln>
              <a:solidFill>
                <a:schemeClr val="bg1"/>
              </a:solidFill>
            </a:ln>
          </c:spPr>
          <c:dPt>
            <c:idx val="0"/>
            <c:bubble3D val="0"/>
            <c:spPr>
              <a:solidFill>
                <a:srgbClr val="76B900"/>
              </a:solidFill>
              <a:ln>
                <a:solidFill>
                  <a:schemeClr val="bg1"/>
                </a:solidFill>
              </a:ln>
            </c:spPr>
          </c:dPt>
          <c:dPt>
            <c:idx val="1"/>
            <c:bubble3D val="0"/>
            <c:spPr>
              <a:solidFill>
                <a:srgbClr val="76B900">
                  <a:lumMod val="60000"/>
                  <a:lumOff val="40000"/>
                </a:srgbClr>
              </a:solidFill>
              <a:ln>
                <a:solidFill>
                  <a:schemeClr val="bg1"/>
                </a:solidFill>
              </a:ln>
            </c:spPr>
          </c:dPt>
          <c:dPt>
            <c:idx val="2"/>
            <c:bubble3D val="0"/>
            <c:spPr>
              <a:solidFill>
                <a:srgbClr val="0082DE">
                  <a:lumMod val="60000"/>
                  <a:lumOff val="40000"/>
                </a:srgbClr>
              </a:solidFill>
              <a:ln>
                <a:solidFill>
                  <a:schemeClr val="bg1"/>
                </a:solidFill>
              </a:ln>
            </c:spPr>
          </c:dPt>
          <c:dPt>
            <c:idx val="3"/>
            <c:bubble3D val="0"/>
            <c:spPr>
              <a:solidFill>
                <a:srgbClr val="0082DE"/>
              </a:solidFill>
              <a:ln>
                <a:solidFill>
                  <a:schemeClr val="bg1"/>
                </a:solidFill>
              </a:ln>
            </c:spPr>
          </c:dPt>
          <c:dLbls>
            <c:txPr>
              <a:bodyPr/>
              <a:lstStyle/>
              <a:p>
                <a:pPr>
                  <a:defRPr sz="2300"/>
                </a:pPr>
                <a:endParaRPr lang="en-US"/>
              </a:p>
            </c:txPr>
            <c:showLegendKey val="0"/>
            <c:showVal val="1"/>
            <c:showCatName val="0"/>
            <c:showSerName val="0"/>
            <c:showPercent val="0"/>
            <c:showBubbleSize val="0"/>
            <c:showLeaderLines val="1"/>
          </c:dLbls>
          <c:cat>
            <c:strRef>
              <c:f>Sheet1!$A$2:$A$5</c:f>
              <c:strCache>
                <c:ptCount val="4"/>
                <c:pt idx="0">
                  <c:v>very interested</c:v>
                </c:pt>
                <c:pt idx="1">
                  <c:v>somewhat interested</c:v>
                </c:pt>
                <c:pt idx="2">
                  <c:v>not so interested</c:v>
                </c:pt>
                <c:pt idx="3">
                  <c:v>not at all interested</c:v>
                </c:pt>
              </c:strCache>
            </c:strRef>
          </c:cat>
          <c:val>
            <c:numRef>
              <c:f>Sheet1!$B$2:$B$5</c:f>
              <c:numCache>
                <c:formatCode>0%</c:formatCode>
                <c:ptCount val="4"/>
                <c:pt idx="0">
                  <c:v>0.44</c:v>
                </c:pt>
                <c:pt idx="1">
                  <c:v>0.31</c:v>
                </c:pt>
                <c:pt idx="2">
                  <c:v>0.13</c:v>
                </c:pt>
                <c:pt idx="3">
                  <c:v>0.12</c:v>
                </c:pt>
              </c:numCache>
            </c:numRef>
          </c:val>
        </c:ser>
        <c:dLbls>
          <c:showLegendKey val="0"/>
          <c:showVal val="0"/>
          <c:showCatName val="0"/>
          <c:showSerName val="0"/>
          <c:showPercent val="0"/>
          <c:showBubbleSize val="0"/>
          <c:showLeaderLines val="1"/>
        </c:dLbls>
        <c:firstSliceAng val="342"/>
      </c:pieChart>
    </c:plotArea>
    <c:legend>
      <c:legendPos val="r"/>
      <c:layout>
        <c:manualLayout>
          <c:xMode val="edge"/>
          <c:yMode val="edge"/>
          <c:x val="0.60071813939924201"/>
          <c:y val="0.100369543625465"/>
          <c:w val="0.38693618158841298"/>
          <c:h val="0.33013346115728598"/>
        </c:manualLayout>
      </c:layout>
      <c:overlay val="0"/>
      <c:txPr>
        <a:bodyPr/>
        <a:lstStyle/>
        <a:p>
          <a:pPr>
            <a:defRPr sz="21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
          <c:y val="8.1384091101515496E-2"/>
          <c:w val="0.93333333333333302"/>
          <c:h val="0.66800397934129196"/>
        </c:manualLayout>
      </c:layout>
      <c:barChart>
        <c:barDir val="col"/>
        <c:grouping val="stacked"/>
        <c:varyColors val="0"/>
        <c:ser>
          <c:idx val="0"/>
          <c:order val="0"/>
          <c:tx>
            <c:strRef>
              <c:f>Sheet1!$B$1</c:f>
              <c:strCache>
                <c:ptCount val="1"/>
                <c:pt idx="0">
                  <c:v>yes</c:v>
                </c:pt>
              </c:strCache>
            </c:strRef>
          </c:tx>
          <c:spPr>
            <a:solidFill>
              <a:schemeClr val="accent1">
                <a:lumMod val="60000"/>
                <a:lumOff val="40000"/>
              </a:schemeClr>
            </a:solidFill>
          </c:spPr>
          <c:invertIfNegative val="0"/>
          <c:dLbls>
            <c:txPr>
              <a:bodyPr/>
              <a:lstStyle/>
              <a:p>
                <a:pPr>
                  <a:defRPr sz="2100"/>
                </a:pPr>
                <a:endParaRPr lang="en-US"/>
              </a:p>
            </c:txPr>
            <c:showLegendKey val="0"/>
            <c:showVal val="1"/>
            <c:showCatName val="0"/>
            <c:showSerName val="0"/>
            <c:showPercent val="0"/>
            <c:showBubbleSize val="0"/>
            <c:showLeaderLines val="0"/>
          </c:dLbls>
          <c:cat>
            <c:strRef>
              <c:f>Sheet1!$A$2:$A$4</c:f>
              <c:strCache>
                <c:ptCount val="3"/>
                <c:pt idx="0">
                  <c:v>receive texts from providers</c:v>
                </c:pt>
                <c:pt idx="1">
                  <c:v>receive e-mails from providers</c:v>
                </c:pt>
                <c:pt idx="2">
                  <c:v>receive phone calls from providers</c:v>
                </c:pt>
              </c:strCache>
            </c:strRef>
          </c:cat>
          <c:val>
            <c:numRef>
              <c:f>Sheet1!$B$2:$B$4</c:f>
              <c:numCache>
                <c:formatCode>0%</c:formatCode>
                <c:ptCount val="3"/>
                <c:pt idx="0">
                  <c:v>0.11</c:v>
                </c:pt>
                <c:pt idx="1">
                  <c:v>0.22</c:v>
                </c:pt>
                <c:pt idx="2">
                  <c:v>0.72</c:v>
                </c:pt>
              </c:numCache>
            </c:numRef>
          </c:val>
        </c:ser>
        <c:ser>
          <c:idx val="1"/>
          <c:order val="1"/>
          <c:tx>
            <c:strRef>
              <c:f>Sheet1!$C$1</c:f>
              <c:strCache>
                <c:ptCount val="1"/>
                <c:pt idx="0">
                  <c:v>no</c:v>
                </c:pt>
              </c:strCache>
            </c:strRef>
          </c:tx>
          <c:spPr>
            <a:solidFill>
              <a:schemeClr val="accent2">
                <a:lumMod val="60000"/>
                <a:lumOff val="40000"/>
              </a:schemeClr>
            </a:solidFill>
          </c:spPr>
          <c:invertIfNegative val="0"/>
          <c:dLbls>
            <c:txPr>
              <a:bodyPr/>
              <a:lstStyle/>
              <a:p>
                <a:pPr>
                  <a:defRPr sz="2100"/>
                </a:pPr>
                <a:endParaRPr lang="en-US"/>
              </a:p>
            </c:txPr>
            <c:showLegendKey val="0"/>
            <c:showVal val="1"/>
            <c:showCatName val="0"/>
            <c:showSerName val="0"/>
            <c:showPercent val="0"/>
            <c:showBubbleSize val="0"/>
            <c:showLeaderLines val="0"/>
          </c:dLbls>
          <c:cat>
            <c:strRef>
              <c:f>Sheet1!$A$2:$A$4</c:f>
              <c:strCache>
                <c:ptCount val="3"/>
                <c:pt idx="0">
                  <c:v>receive texts from providers</c:v>
                </c:pt>
                <c:pt idx="1">
                  <c:v>receive e-mails from providers</c:v>
                </c:pt>
                <c:pt idx="2">
                  <c:v>receive phone calls from providers</c:v>
                </c:pt>
              </c:strCache>
            </c:strRef>
          </c:cat>
          <c:val>
            <c:numRef>
              <c:f>Sheet1!$C$2:$C$4</c:f>
              <c:numCache>
                <c:formatCode>0%</c:formatCode>
                <c:ptCount val="3"/>
                <c:pt idx="0">
                  <c:v>0.89</c:v>
                </c:pt>
                <c:pt idx="1">
                  <c:v>0.78</c:v>
                </c:pt>
                <c:pt idx="2">
                  <c:v>0.28000000000000003</c:v>
                </c:pt>
              </c:numCache>
            </c:numRef>
          </c:val>
        </c:ser>
        <c:dLbls>
          <c:showLegendKey val="0"/>
          <c:showVal val="0"/>
          <c:showCatName val="0"/>
          <c:showSerName val="0"/>
          <c:showPercent val="0"/>
          <c:showBubbleSize val="0"/>
        </c:dLbls>
        <c:gapWidth val="150"/>
        <c:overlap val="100"/>
        <c:axId val="39611776"/>
        <c:axId val="39613568"/>
      </c:barChart>
      <c:catAx>
        <c:axId val="39611776"/>
        <c:scaling>
          <c:orientation val="minMax"/>
        </c:scaling>
        <c:delete val="0"/>
        <c:axPos val="b"/>
        <c:majorTickMark val="out"/>
        <c:minorTickMark val="none"/>
        <c:tickLblPos val="nextTo"/>
        <c:txPr>
          <a:bodyPr/>
          <a:lstStyle/>
          <a:p>
            <a:pPr>
              <a:defRPr sz="2100"/>
            </a:pPr>
            <a:endParaRPr lang="en-US"/>
          </a:p>
        </c:txPr>
        <c:crossAx val="39613568"/>
        <c:crosses val="autoZero"/>
        <c:auto val="1"/>
        <c:lblAlgn val="ctr"/>
        <c:lblOffset val="100"/>
        <c:noMultiLvlLbl val="0"/>
      </c:catAx>
      <c:valAx>
        <c:axId val="39613568"/>
        <c:scaling>
          <c:orientation val="minMax"/>
          <c:max val="1"/>
        </c:scaling>
        <c:delete val="1"/>
        <c:axPos val="l"/>
        <c:numFmt formatCode="0%" sourceLinked="1"/>
        <c:majorTickMark val="out"/>
        <c:minorTickMark val="none"/>
        <c:tickLblPos val="nextTo"/>
        <c:crossAx val="39611776"/>
        <c:crosses val="autoZero"/>
        <c:crossBetween val="between"/>
      </c:valAx>
    </c:plotArea>
    <c:legend>
      <c:legendPos val="r"/>
      <c:layout>
        <c:manualLayout>
          <c:xMode val="edge"/>
          <c:yMode val="edge"/>
          <c:x val="0.83900524934383203"/>
          <c:y val="4.5813013292693203E-2"/>
          <c:w val="0.13645767716535401"/>
          <c:h val="0.141402082804166"/>
        </c:manualLayout>
      </c:layout>
      <c:overlay val="0"/>
      <c:txPr>
        <a:bodyPr/>
        <a:lstStyle/>
        <a:p>
          <a:pPr>
            <a:defRPr sz="2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217896374064298E-2"/>
          <c:y val="3.5874435564320503E-2"/>
          <c:w val="0.52681333236123296"/>
          <c:h val="0.94204898870378995"/>
        </c:manualLayout>
      </c:layout>
      <c:pieChart>
        <c:varyColors val="1"/>
        <c:ser>
          <c:idx val="0"/>
          <c:order val="0"/>
          <c:tx>
            <c:strRef>
              <c:f>Sheet1!$B$1</c:f>
              <c:strCache>
                <c:ptCount val="1"/>
                <c:pt idx="0">
                  <c:v>Sales</c:v>
                </c:pt>
              </c:strCache>
            </c:strRef>
          </c:tx>
          <c:spPr>
            <a:ln>
              <a:solidFill>
                <a:schemeClr val="bg1"/>
              </a:solidFill>
            </a:ln>
          </c:spPr>
          <c:dLbls>
            <c:txPr>
              <a:bodyPr/>
              <a:lstStyle/>
              <a:p>
                <a:pPr>
                  <a:defRPr sz="2300"/>
                </a:pPr>
                <a:endParaRPr lang="en-US"/>
              </a:p>
            </c:txPr>
            <c:showLegendKey val="0"/>
            <c:showVal val="1"/>
            <c:showCatName val="0"/>
            <c:showSerName val="0"/>
            <c:showPercent val="0"/>
            <c:showBubbleSize val="0"/>
            <c:showLeaderLines val="1"/>
          </c:dLbls>
          <c:cat>
            <c:strRef>
              <c:f>Sheet1!$A$2:$A$3</c:f>
              <c:strCache>
                <c:ptCount val="2"/>
                <c:pt idx="0">
                  <c:v>have all you need</c:v>
                </c:pt>
                <c:pt idx="1">
                  <c:v>would like more</c:v>
                </c:pt>
              </c:strCache>
            </c:strRef>
          </c:cat>
          <c:val>
            <c:numRef>
              <c:f>Sheet1!$B$2:$B$3</c:f>
              <c:numCache>
                <c:formatCode>0%</c:formatCode>
                <c:ptCount val="2"/>
                <c:pt idx="0">
                  <c:v>0.28000000000000003</c:v>
                </c:pt>
                <c:pt idx="1">
                  <c:v>0.71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0071813939924201"/>
          <c:y val="0.100369543625465"/>
          <c:w val="0.38693618158841298"/>
          <c:h val="0.25562501806215898"/>
        </c:manualLayout>
      </c:layout>
      <c:overlay val="0"/>
      <c:txPr>
        <a:bodyPr/>
        <a:lstStyle/>
        <a:p>
          <a:pPr>
            <a:defRPr sz="23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1.6975308641975301E-2"/>
          <c:y val="4.9126026585386499E-2"/>
          <c:w val="0.96666666666666701"/>
          <c:h val="0.76800397934129205"/>
        </c:manualLayout>
      </c:layout>
      <c:barChart>
        <c:barDir val="col"/>
        <c:grouping val="stacked"/>
        <c:varyColors val="0"/>
        <c:ser>
          <c:idx val="0"/>
          <c:order val="0"/>
          <c:tx>
            <c:strRef>
              <c:f>Sheet1!$B$1</c:f>
              <c:strCache>
                <c:ptCount val="1"/>
                <c:pt idx="0">
                  <c:v>yes</c:v>
                </c:pt>
              </c:strCache>
            </c:strRef>
          </c:tx>
          <c:spPr>
            <a:solidFill>
              <a:schemeClr val="accent1">
                <a:lumMod val="60000"/>
                <a:lumOff val="40000"/>
              </a:schemeClr>
            </a:solidFill>
          </c:spPr>
          <c:invertIfNegative val="0"/>
          <c:dLbls>
            <c:txPr>
              <a:bodyPr/>
              <a:lstStyle/>
              <a:p>
                <a:pPr>
                  <a:defRPr sz="2100"/>
                </a:pPr>
                <a:endParaRPr lang="en-US"/>
              </a:p>
            </c:txPr>
            <c:showLegendKey val="0"/>
            <c:showVal val="1"/>
            <c:showCatName val="0"/>
            <c:showSerName val="0"/>
            <c:showPercent val="0"/>
            <c:showBubbleSize val="0"/>
            <c:showLeaderLines val="0"/>
          </c:dLbls>
          <c:cat>
            <c:strRef>
              <c:f>Sheet1!$A$2:$A$3</c:f>
              <c:strCache>
                <c:ptCount val="2"/>
                <c:pt idx="0">
                  <c:v>can ask questions via text</c:v>
                </c:pt>
                <c:pt idx="1">
                  <c:v>can ask questions via e-mail</c:v>
                </c:pt>
              </c:strCache>
            </c:strRef>
          </c:cat>
          <c:val>
            <c:numRef>
              <c:f>Sheet1!$B$2:$B$3</c:f>
              <c:numCache>
                <c:formatCode>0%</c:formatCode>
                <c:ptCount val="2"/>
                <c:pt idx="0">
                  <c:v>0.18</c:v>
                </c:pt>
                <c:pt idx="1">
                  <c:v>0.32</c:v>
                </c:pt>
              </c:numCache>
            </c:numRef>
          </c:val>
        </c:ser>
        <c:ser>
          <c:idx val="1"/>
          <c:order val="1"/>
          <c:tx>
            <c:strRef>
              <c:f>Sheet1!$C$1</c:f>
              <c:strCache>
                <c:ptCount val="1"/>
                <c:pt idx="0">
                  <c:v>no</c:v>
                </c:pt>
              </c:strCache>
            </c:strRef>
          </c:tx>
          <c:spPr>
            <a:solidFill>
              <a:schemeClr val="accent2">
                <a:lumMod val="60000"/>
                <a:lumOff val="40000"/>
              </a:schemeClr>
            </a:solidFill>
          </c:spPr>
          <c:invertIfNegative val="0"/>
          <c:dLbls>
            <c:txPr>
              <a:bodyPr/>
              <a:lstStyle/>
              <a:p>
                <a:pPr>
                  <a:defRPr sz="2100"/>
                </a:pPr>
                <a:endParaRPr lang="en-US"/>
              </a:p>
            </c:txPr>
            <c:showLegendKey val="0"/>
            <c:showVal val="1"/>
            <c:showCatName val="0"/>
            <c:showSerName val="0"/>
            <c:showPercent val="0"/>
            <c:showBubbleSize val="0"/>
            <c:showLeaderLines val="0"/>
          </c:dLbls>
          <c:cat>
            <c:strRef>
              <c:f>Sheet1!$A$2:$A$3</c:f>
              <c:strCache>
                <c:ptCount val="2"/>
                <c:pt idx="0">
                  <c:v>can ask questions via text</c:v>
                </c:pt>
                <c:pt idx="1">
                  <c:v>can ask questions via e-mail</c:v>
                </c:pt>
              </c:strCache>
            </c:strRef>
          </c:cat>
          <c:val>
            <c:numRef>
              <c:f>Sheet1!$C$2:$C$3</c:f>
              <c:numCache>
                <c:formatCode>0%</c:formatCode>
                <c:ptCount val="2"/>
                <c:pt idx="0">
                  <c:v>0.75</c:v>
                </c:pt>
                <c:pt idx="1">
                  <c:v>0.56999999999999995</c:v>
                </c:pt>
              </c:numCache>
            </c:numRef>
          </c:val>
        </c:ser>
        <c:ser>
          <c:idx val="2"/>
          <c:order val="2"/>
          <c:tx>
            <c:strRef>
              <c:f>Sheet1!$D$1</c:f>
              <c:strCache>
                <c:ptCount val="1"/>
                <c:pt idx="0">
                  <c:v>don't know</c:v>
                </c:pt>
              </c:strCache>
            </c:strRef>
          </c:tx>
          <c:spPr>
            <a:solidFill>
              <a:schemeClr val="bg2">
                <a:lumMod val="20000"/>
                <a:lumOff val="80000"/>
              </a:schemeClr>
            </a:solidFill>
          </c:spPr>
          <c:invertIfNegative val="0"/>
          <c:dLbls>
            <c:txPr>
              <a:bodyPr/>
              <a:lstStyle/>
              <a:p>
                <a:pPr>
                  <a:defRPr sz="2100"/>
                </a:pPr>
                <a:endParaRPr lang="en-US"/>
              </a:p>
            </c:txPr>
            <c:showLegendKey val="0"/>
            <c:showVal val="1"/>
            <c:showCatName val="0"/>
            <c:showSerName val="0"/>
            <c:showPercent val="0"/>
            <c:showBubbleSize val="0"/>
            <c:showLeaderLines val="0"/>
          </c:dLbls>
          <c:cat>
            <c:strRef>
              <c:f>Sheet1!$A$2:$A$3</c:f>
              <c:strCache>
                <c:ptCount val="2"/>
                <c:pt idx="0">
                  <c:v>can ask questions via text</c:v>
                </c:pt>
                <c:pt idx="1">
                  <c:v>can ask questions via e-mail</c:v>
                </c:pt>
              </c:strCache>
            </c:strRef>
          </c:cat>
          <c:val>
            <c:numRef>
              <c:f>Sheet1!$D$2:$D$3</c:f>
              <c:numCache>
                <c:formatCode>0%</c:formatCode>
                <c:ptCount val="2"/>
                <c:pt idx="0">
                  <c:v>0.08</c:v>
                </c:pt>
                <c:pt idx="1">
                  <c:v>0.1</c:v>
                </c:pt>
              </c:numCache>
            </c:numRef>
          </c:val>
        </c:ser>
        <c:dLbls>
          <c:showLegendKey val="0"/>
          <c:showVal val="0"/>
          <c:showCatName val="0"/>
          <c:showSerName val="0"/>
          <c:showPercent val="0"/>
          <c:showBubbleSize val="0"/>
        </c:dLbls>
        <c:gapWidth val="150"/>
        <c:overlap val="100"/>
        <c:axId val="39700736"/>
        <c:axId val="39714816"/>
      </c:barChart>
      <c:catAx>
        <c:axId val="39700736"/>
        <c:scaling>
          <c:orientation val="minMax"/>
        </c:scaling>
        <c:delete val="0"/>
        <c:axPos val="b"/>
        <c:majorTickMark val="out"/>
        <c:minorTickMark val="none"/>
        <c:tickLblPos val="nextTo"/>
        <c:txPr>
          <a:bodyPr/>
          <a:lstStyle/>
          <a:p>
            <a:pPr>
              <a:defRPr sz="2100"/>
            </a:pPr>
            <a:endParaRPr lang="en-US"/>
          </a:p>
        </c:txPr>
        <c:crossAx val="39714816"/>
        <c:crosses val="autoZero"/>
        <c:auto val="1"/>
        <c:lblAlgn val="ctr"/>
        <c:lblOffset val="100"/>
        <c:noMultiLvlLbl val="0"/>
      </c:catAx>
      <c:valAx>
        <c:axId val="39714816"/>
        <c:scaling>
          <c:orientation val="minMax"/>
          <c:max val="1"/>
        </c:scaling>
        <c:delete val="1"/>
        <c:axPos val="l"/>
        <c:numFmt formatCode="0%" sourceLinked="1"/>
        <c:majorTickMark val="out"/>
        <c:minorTickMark val="none"/>
        <c:tickLblPos val="nextTo"/>
        <c:crossAx val="39700736"/>
        <c:crosses val="autoZero"/>
        <c:crossBetween val="between"/>
      </c:valAx>
    </c:plotArea>
    <c:legend>
      <c:legendPos val="r"/>
      <c:layout>
        <c:manualLayout>
          <c:xMode val="edge"/>
          <c:yMode val="edge"/>
          <c:x val="0.40706080489938801"/>
          <c:y val="4.5813013292693203E-2"/>
          <c:w val="0.19686614173228301"/>
          <c:h val="0.25389128778257603"/>
        </c:manualLayout>
      </c:layout>
      <c:overlay val="0"/>
      <c:txPr>
        <a:bodyPr/>
        <a:lstStyle/>
        <a:p>
          <a:pPr>
            <a:defRPr sz="2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4320987654321E-3"/>
          <c:y val="0.21032489663224399"/>
          <c:w val="0.45428246816370199"/>
          <c:h val="0.73893946728076199"/>
        </c:manualLayout>
      </c:layout>
      <c:pieChart>
        <c:varyColors val="1"/>
        <c:ser>
          <c:idx val="0"/>
          <c:order val="0"/>
          <c:tx>
            <c:strRef>
              <c:f>Sheet1!$B$1</c:f>
              <c:strCache>
                <c:ptCount val="1"/>
                <c:pt idx="0">
                  <c:v>Sales</c:v>
                </c:pt>
              </c:strCache>
            </c:strRef>
          </c:tx>
          <c:spPr>
            <a:ln>
              <a:solidFill>
                <a:schemeClr val="bg1"/>
              </a:solidFill>
            </a:ln>
          </c:spPr>
          <c:dPt>
            <c:idx val="0"/>
            <c:bubble3D val="0"/>
            <c:spPr>
              <a:solidFill>
                <a:schemeClr val="accent2"/>
              </a:solidFill>
              <a:ln>
                <a:solidFill>
                  <a:schemeClr val="bg1"/>
                </a:solidFill>
              </a:ln>
            </c:spPr>
          </c:dPt>
          <c:dPt>
            <c:idx val="1"/>
            <c:bubble3D val="0"/>
            <c:spPr>
              <a:solidFill>
                <a:srgbClr val="76B900">
                  <a:lumMod val="60000"/>
                  <a:lumOff val="40000"/>
                </a:srgbClr>
              </a:solidFill>
              <a:ln>
                <a:solidFill>
                  <a:schemeClr val="bg1"/>
                </a:solidFill>
              </a:ln>
            </c:spPr>
          </c:dPt>
          <c:dPt>
            <c:idx val="2"/>
            <c:bubble3D val="0"/>
            <c:spPr>
              <a:solidFill>
                <a:srgbClr val="0082DE">
                  <a:lumMod val="60000"/>
                  <a:lumOff val="40000"/>
                </a:srgbClr>
              </a:solidFill>
              <a:ln>
                <a:solidFill>
                  <a:schemeClr val="bg1"/>
                </a:solidFill>
              </a:ln>
            </c:spPr>
          </c:dPt>
          <c:dPt>
            <c:idx val="3"/>
            <c:bubble3D val="0"/>
            <c:spPr>
              <a:solidFill>
                <a:srgbClr val="0082DE"/>
              </a:solidFill>
              <a:ln>
                <a:solidFill>
                  <a:schemeClr val="bg1"/>
                </a:solidFill>
              </a:ln>
            </c:spPr>
          </c:dPt>
          <c:dLbls>
            <c:txPr>
              <a:bodyPr/>
              <a:lstStyle/>
              <a:p>
                <a:pPr>
                  <a:defRPr sz="2300"/>
                </a:pPr>
                <a:endParaRPr lang="en-US"/>
              </a:p>
            </c:txPr>
            <c:showLegendKey val="0"/>
            <c:showVal val="1"/>
            <c:showCatName val="0"/>
            <c:showSerName val="0"/>
            <c:showPercent val="0"/>
            <c:showBubbleSize val="0"/>
            <c:showLeaderLines val="1"/>
          </c:dLbls>
          <c:cat>
            <c:strRef>
              <c:f>Sheet1!$A$2:$A$5</c:f>
              <c:strCache>
                <c:ptCount val="4"/>
                <c:pt idx="0">
                  <c:v>very interested</c:v>
                </c:pt>
                <c:pt idx="1">
                  <c:v>somewhat interested</c:v>
                </c:pt>
                <c:pt idx="2">
                  <c:v>not so interested</c:v>
                </c:pt>
                <c:pt idx="3">
                  <c:v>not interested at all</c:v>
                </c:pt>
              </c:strCache>
            </c:strRef>
          </c:cat>
          <c:val>
            <c:numRef>
              <c:f>Sheet1!$B$2:$B$5</c:f>
              <c:numCache>
                <c:formatCode>0%</c:formatCode>
                <c:ptCount val="4"/>
                <c:pt idx="0">
                  <c:v>0.4</c:v>
                </c:pt>
                <c:pt idx="1">
                  <c:v>0.3</c:v>
                </c:pt>
                <c:pt idx="2">
                  <c:v>0.13</c:v>
                </c:pt>
                <c:pt idx="3">
                  <c:v>0.17</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34145888013998199"/>
          <c:y val="2.8637201956056499E-2"/>
          <c:w val="0.46101025566248699"/>
          <c:h val="0.27201527148773502"/>
        </c:manualLayout>
      </c:layout>
      <c:overlay val="0"/>
      <c:txPr>
        <a:bodyPr/>
        <a:lstStyle/>
        <a:p>
          <a:pPr>
            <a:defRPr sz="23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320987654320996"/>
          <c:y val="0.16557431798917199"/>
          <c:w val="0.452739258287159"/>
          <c:h val="0.80958953431245295"/>
        </c:manualLayout>
      </c:layout>
      <c:pieChart>
        <c:varyColors val="1"/>
        <c:ser>
          <c:idx val="0"/>
          <c:order val="0"/>
          <c:tx>
            <c:strRef>
              <c:f>Sheet1!$B$1</c:f>
              <c:strCache>
                <c:ptCount val="1"/>
                <c:pt idx="0">
                  <c:v>Sales</c:v>
                </c:pt>
              </c:strCache>
            </c:strRef>
          </c:tx>
          <c:spPr>
            <a:ln>
              <a:solidFill>
                <a:schemeClr val="bg1"/>
              </a:solidFill>
            </a:ln>
          </c:spPr>
          <c:dPt>
            <c:idx val="0"/>
            <c:bubble3D val="0"/>
            <c:spPr>
              <a:solidFill>
                <a:schemeClr val="accent2"/>
              </a:solidFill>
              <a:ln>
                <a:solidFill>
                  <a:schemeClr val="bg1"/>
                </a:solidFill>
              </a:ln>
            </c:spPr>
          </c:dPt>
          <c:dPt>
            <c:idx val="1"/>
            <c:bubble3D val="0"/>
            <c:spPr>
              <a:solidFill>
                <a:srgbClr val="76B900">
                  <a:lumMod val="60000"/>
                  <a:lumOff val="40000"/>
                </a:srgbClr>
              </a:solidFill>
              <a:ln>
                <a:solidFill>
                  <a:schemeClr val="bg1"/>
                </a:solidFill>
              </a:ln>
            </c:spPr>
          </c:dPt>
          <c:dPt>
            <c:idx val="2"/>
            <c:bubble3D val="0"/>
            <c:spPr>
              <a:solidFill>
                <a:srgbClr val="0082DE">
                  <a:lumMod val="60000"/>
                  <a:lumOff val="40000"/>
                </a:srgbClr>
              </a:solidFill>
              <a:ln>
                <a:solidFill>
                  <a:schemeClr val="bg1"/>
                </a:solidFill>
              </a:ln>
            </c:spPr>
          </c:dPt>
          <c:dPt>
            <c:idx val="3"/>
            <c:bubble3D val="0"/>
            <c:spPr>
              <a:solidFill>
                <a:srgbClr val="0082DE"/>
              </a:solidFill>
              <a:ln>
                <a:solidFill>
                  <a:schemeClr val="bg1"/>
                </a:solidFill>
              </a:ln>
            </c:spPr>
          </c:dPt>
          <c:dLbls>
            <c:txPr>
              <a:bodyPr/>
              <a:lstStyle/>
              <a:p>
                <a:pPr>
                  <a:defRPr sz="2300"/>
                </a:pPr>
                <a:endParaRPr lang="en-US"/>
              </a:p>
            </c:txPr>
            <c:showLegendKey val="0"/>
            <c:showVal val="1"/>
            <c:showCatName val="0"/>
            <c:showSerName val="0"/>
            <c:showPercent val="0"/>
            <c:showBubbleSize val="0"/>
            <c:showLeaderLines val="1"/>
          </c:dLbls>
          <c:cat>
            <c:strRef>
              <c:f>Sheet1!$A$2:$A$5</c:f>
              <c:strCache>
                <c:ptCount val="4"/>
                <c:pt idx="0">
                  <c:v>very interested</c:v>
                </c:pt>
                <c:pt idx="1">
                  <c:v>somewhat interested</c:v>
                </c:pt>
                <c:pt idx="2">
                  <c:v>not so interested</c:v>
                </c:pt>
                <c:pt idx="3">
                  <c:v>not interested at all</c:v>
                </c:pt>
              </c:strCache>
            </c:strRef>
          </c:cat>
          <c:val>
            <c:numRef>
              <c:f>Sheet1!$B$2:$B$5</c:f>
              <c:numCache>
                <c:formatCode>0%</c:formatCode>
                <c:ptCount val="4"/>
                <c:pt idx="0">
                  <c:v>0.44</c:v>
                </c:pt>
                <c:pt idx="1">
                  <c:v>0.31</c:v>
                </c:pt>
                <c:pt idx="2">
                  <c:v>0.14000000000000001</c:v>
                </c:pt>
                <c:pt idx="3">
                  <c:v>0.12</c:v>
                </c:pt>
              </c:numCache>
            </c:numRef>
          </c:val>
        </c:ser>
        <c:dLbls>
          <c:showLegendKey val="0"/>
          <c:showVal val="0"/>
          <c:showCatName val="0"/>
          <c:showSerName val="0"/>
          <c:showPercent val="0"/>
          <c:showBubbleSize val="0"/>
          <c:showLeaderLines val="1"/>
        </c:dLbls>
        <c:firstSliceAng val="30"/>
      </c:pieChart>
    </c:plotArea>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1.6975308641975301E-2"/>
          <c:y val="8.1384091101515496E-2"/>
          <c:w val="0.82499999999999996"/>
          <c:h val="0.67660612987892599"/>
        </c:manualLayout>
      </c:layout>
      <c:barChart>
        <c:barDir val="col"/>
        <c:grouping val="stacked"/>
        <c:varyColors val="0"/>
        <c:ser>
          <c:idx val="0"/>
          <c:order val="0"/>
          <c:tx>
            <c:strRef>
              <c:f>Sheet1!$B$1</c:f>
              <c:strCache>
                <c:ptCount val="1"/>
                <c:pt idx="0">
                  <c:v>yes</c:v>
                </c:pt>
              </c:strCache>
            </c:strRef>
          </c:tx>
          <c:spPr>
            <a:solidFill>
              <a:schemeClr val="accent1">
                <a:lumMod val="60000"/>
                <a:lumOff val="40000"/>
              </a:schemeClr>
            </a:solidFill>
          </c:spPr>
          <c:invertIfNegative val="0"/>
          <c:dLbls>
            <c:txPr>
              <a:bodyPr/>
              <a:lstStyle/>
              <a:p>
                <a:pPr>
                  <a:defRPr sz="2100"/>
                </a:pPr>
                <a:endParaRPr lang="en-US"/>
              </a:p>
            </c:txPr>
            <c:showLegendKey val="0"/>
            <c:showVal val="1"/>
            <c:showCatName val="0"/>
            <c:showSerName val="0"/>
            <c:showPercent val="0"/>
            <c:showBubbleSize val="0"/>
            <c:showLeaderLines val="0"/>
          </c:dLbls>
          <c:cat>
            <c:strRef>
              <c:f>Sheet1!$A$2:$A$4</c:f>
              <c:strCache>
                <c:ptCount val="3"/>
                <c:pt idx="0">
                  <c:v>have team care?</c:v>
                </c:pt>
                <c:pt idx="1">
                  <c:v>have health coach?</c:v>
                </c:pt>
                <c:pt idx="2">
                  <c:v>have received a decision aid?</c:v>
                </c:pt>
              </c:strCache>
            </c:strRef>
          </c:cat>
          <c:val>
            <c:numRef>
              <c:f>Sheet1!$B$2:$B$4</c:f>
              <c:numCache>
                <c:formatCode>0%</c:formatCode>
                <c:ptCount val="3"/>
                <c:pt idx="0">
                  <c:v>0.33</c:v>
                </c:pt>
                <c:pt idx="1">
                  <c:v>0.21</c:v>
                </c:pt>
                <c:pt idx="2">
                  <c:v>0.27</c:v>
                </c:pt>
              </c:numCache>
            </c:numRef>
          </c:val>
        </c:ser>
        <c:ser>
          <c:idx val="1"/>
          <c:order val="1"/>
          <c:tx>
            <c:strRef>
              <c:f>Sheet1!$C$1</c:f>
              <c:strCache>
                <c:ptCount val="1"/>
                <c:pt idx="0">
                  <c:v>no</c:v>
                </c:pt>
              </c:strCache>
            </c:strRef>
          </c:tx>
          <c:spPr>
            <a:solidFill>
              <a:schemeClr val="accent2">
                <a:lumMod val="60000"/>
                <a:lumOff val="40000"/>
              </a:schemeClr>
            </a:solidFill>
          </c:spPr>
          <c:invertIfNegative val="0"/>
          <c:dLbls>
            <c:txPr>
              <a:bodyPr/>
              <a:lstStyle/>
              <a:p>
                <a:pPr>
                  <a:defRPr sz="2100"/>
                </a:pPr>
                <a:endParaRPr lang="en-US"/>
              </a:p>
            </c:txPr>
            <c:showLegendKey val="0"/>
            <c:showVal val="1"/>
            <c:showCatName val="0"/>
            <c:showSerName val="0"/>
            <c:showPercent val="0"/>
            <c:showBubbleSize val="0"/>
            <c:showLeaderLines val="0"/>
          </c:dLbls>
          <c:cat>
            <c:strRef>
              <c:f>Sheet1!$A$2:$A$4</c:f>
              <c:strCache>
                <c:ptCount val="3"/>
                <c:pt idx="0">
                  <c:v>have team care?</c:v>
                </c:pt>
                <c:pt idx="1">
                  <c:v>have health coach?</c:v>
                </c:pt>
                <c:pt idx="2">
                  <c:v>have received a decision aid?</c:v>
                </c:pt>
              </c:strCache>
            </c:strRef>
          </c:cat>
          <c:val>
            <c:numRef>
              <c:f>Sheet1!$C$2:$C$4</c:f>
              <c:numCache>
                <c:formatCode>0%</c:formatCode>
                <c:ptCount val="3"/>
                <c:pt idx="0">
                  <c:v>0.59</c:v>
                </c:pt>
                <c:pt idx="1">
                  <c:v>0.74</c:v>
                </c:pt>
                <c:pt idx="2">
                  <c:v>0.7</c:v>
                </c:pt>
              </c:numCache>
            </c:numRef>
          </c:val>
        </c:ser>
        <c:ser>
          <c:idx val="2"/>
          <c:order val="2"/>
          <c:tx>
            <c:strRef>
              <c:f>Sheet1!$D$1</c:f>
              <c:strCache>
                <c:ptCount val="1"/>
                <c:pt idx="0">
                  <c:v>don't know</c:v>
                </c:pt>
              </c:strCache>
            </c:strRef>
          </c:tx>
          <c:spPr>
            <a:solidFill>
              <a:schemeClr val="bg2">
                <a:lumMod val="20000"/>
                <a:lumOff val="80000"/>
              </a:schemeClr>
            </a:solidFill>
          </c:spPr>
          <c:invertIfNegative val="0"/>
          <c:dLbls>
            <c:txPr>
              <a:bodyPr/>
              <a:lstStyle/>
              <a:p>
                <a:pPr>
                  <a:defRPr sz="2100"/>
                </a:pPr>
                <a:endParaRPr lang="en-US"/>
              </a:p>
            </c:txPr>
            <c:showLegendKey val="0"/>
            <c:showVal val="1"/>
            <c:showCatName val="0"/>
            <c:showSerName val="0"/>
            <c:showPercent val="0"/>
            <c:showBubbleSize val="0"/>
            <c:showLeaderLines val="0"/>
          </c:dLbls>
          <c:cat>
            <c:strRef>
              <c:f>Sheet1!$A$2:$A$4</c:f>
              <c:strCache>
                <c:ptCount val="3"/>
                <c:pt idx="0">
                  <c:v>have team care?</c:v>
                </c:pt>
                <c:pt idx="1">
                  <c:v>have health coach?</c:v>
                </c:pt>
                <c:pt idx="2">
                  <c:v>have received a decision aid?</c:v>
                </c:pt>
              </c:strCache>
            </c:strRef>
          </c:cat>
          <c:val>
            <c:numRef>
              <c:f>Sheet1!$D$2:$D$4</c:f>
              <c:numCache>
                <c:formatCode>0%</c:formatCode>
                <c:ptCount val="3"/>
                <c:pt idx="0">
                  <c:v>0.08</c:v>
                </c:pt>
                <c:pt idx="1">
                  <c:v>0.05</c:v>
                </c:pt>
                <c:pt idx="2">
                  <c:v>0.01</c:v>
                </c:pt>
              </c:numCache>
            </c:numRef>
          </c:val>
        </c:ser>
        <c:dLbls>
          <c:showLegendKey val="0"/>
          <c:showVal val="0"/>
          <c:showCatName val="0"/>
          <c:showSerName val="0"/>
          <c:showPercent val="0"/>
          <c:showBubbleSize val="0"/>
        </c:dLbls>
        <c:gapWidth val="150"/>
        <c:overlap val="100"/>
        <c:axId val="39891328"/>
        <c:axId val="39892864"/>
      </c:barChart>
      <c:catAx>
        <c:axId val="39891328"/>
        <c:scaling>
          <c:orientation val="minMax"/>
        </c:scaling>
        <c:delete val="0"/>
        <c:axPos val="b"/>
        <c:majorTickMark val="out"/>
        <c:minorTickMark val="none"/>
        <c:tickLblPos val="nextTo"/>
        <c:txPr>
          <a:bodyPr/>
          <a:lstStyle/>
          <a:p>
            <a:pPr>
              <a:defRPr sz="2100"/>
            </a:pPr>
            <a:endParaRPr lang="en-US"/>
          </a:p>
        </c:txPr>
        <c:crossAx val="39892864"/>
        <c:crosses val="autoZero"/>
        <c:auto val="1"/>
        <c:lblAlgn val="ctr"/>
        <c:lblOffset val="100"/>
        <c:noMultiLvlLbl val="0"/>
      </c:catAx>
      <c:valAx>
        <c:axId val="39892864"/>
        <c:scaling>
          <c:orientation val="minMax"/>
          <c:max val="1"/>
        </c:scaling>
        <c:delete val="1"/>
        <c:axPos val="l"/>
        <c:numFmt formatCode="0%" sourceLinked="1"/>
        <c:majorTickMark val="out"/>
        <c:minorTickMark val="none"/>
        <c:tickLblPos val="nextTo"/>
        <c:crossAx val="39891328"/>
        <c:crosses val="autoZero"/>
        <c:crossBetween val="between"/>
      </c:valAx>
    </c:plotArea>
    <c:legend>
      <c:legendPos val="r"/>
      <c:layout>
        <c:manualLayout>
          <c:xMode val="edge"/>
          <c:yMode val="edge"/>
          <c:x val="0.77928302712161002"/>
          <c:y val="0.20710333587333801"/>
          <c:w val="0.21908836395450601"/>
          <c:h val="0.25389128778257603"/>
        </c:manualLayout>
      </c:layout>
      <c:overlay val="0"/>
      <c:txPr>
        <a:bodyPr/>
        <a:lstStyle/>
        <a:p>
          <a:pPr>
            <a:defRPr sz="2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3.0861767279089902E-4"/>
          <c:y val="0.136939672313688"/>
          <c:w val="0.999691382327209"/>
          <c:h val="0.701695697128768"/>
        </c:manualLayout>
      </c:layout>
      <c:barChart>
        <c:barDir val="col"/>
        <c:grouping val="stacked"/>
        <c:varyColors val="0"/>
        <c:ser>
          <c:idx val="0"/>
          <c:order val="0"/>
          <c:tx>
            <c:strRef>
              <c:f>Sheet1!$B$1</c:f>
              <c:strCache>
                <c:ptCount val="1"/>
                <c:pt idx="0">
                  <c:v>interested</c:v>
                </c:pt>
              </c:strCache>
            </c:strRef>
          </c:tx>
          <c:spPr>
            <a:solidFill>
              <a:schemeClr val="accent1">
                <a:lumMod val="60000"/>
                <a:lumOff val="40000"/>
              </a:schemeClr>
            </a:solidFill>
          </c:spPr>
          <c:invertIfNegative val="0"/>
          <c:dLbls>
            <c:txPr>
              <a:bodyPr/>
              <a:lstStyle/>
              <a:p>
                <a:pPr>
                  <a:defRPr sz="2100"/>
                </a:pPr>
                <a:endParaRPr lang="en-US"/>
              </a:p>
            </c:txPr>
            <c:showLegendKey val="0"/>
            <c:showVal val="1"/>
            <c:showCatName val="0"/>
            <c:showSerName val="0"/>
            <c:showPercent val="0"/>
            <c:showBubbleSize val="0"/>
            <c:showLeaderLines val="0"/>
          </c:dLbls>
          <c:cat>
            <c:strRef>
              <c:f>Sheet1!$A$2:$A$4</c:f>
              <c:strCache>
                <c:ptCount val="3"/>
                <c:pt idx="0">
                  <c:v>team care</c:v>
                </c:pt>
                <c:pt idx="1">
                  <c:v>health coach</c:v>
                </c:pt>
                <c:pt idx="2">
                  <c:v>decision aids</c:v>
                </c:pt>
              </c:strCache>
            </c:strRef>
          </c:cat>
          <c:val>
            <c:numRef>
              <c:f>Sheet1!$B$2:$B$4</c:f>
              <c:numCache>
                <c:formatCode>0%</c:formatCode>
                <c:ptCount val="3"/>
                <c:pt idx="0">
                  <c:v>0.72</c:v>
                </c:pt>
                <c:pt idx="1">
                  <c:v>0.5</c:v>
                </c:pt>
                <c:pt idx="2">
                  <c:v>0.78</c:v>
                </c:pt>
              </c:numCache>
            </c:numRef>
          </c:val>
        </c:ser>
        <c:ser>
          <c:idx val="1"/>
          <c:order val="1"/>
          <c:tx>
            <c:strRef>
              <c:f>Sheet1!$C$1</c:f>
              <c:strCache>
                <c:ptCount val="1"/>
                <c:pt idx="0">
                  <c:v>not interested</c:v>
                </c:pt>
              </c:strCache>
            </c:strRef>
          </c:tx>
          <c:spPr>
            <a:solidFill>
              <a:schemeClr val="accent2">
                <a:lumMod val="60000"/>
                <a:lumOff val="40000"/>
              </a:schemeClr>
            </a:solidFill>
          </c:spPr>
          <c:invertIfNegative val="0"/>
          <c:dLbls>
            <c:txPr>
              <a:bodyPr/>
              <a:lstStyle/>
              <a:p>
                <a:pPr>
                  <a:defRPr sz="2100"/>
                </a:pPr>
                <a:endParaRPr lang="en-US"/>
              </a:p>
            </c:txPr>
            <c:showLegendKey val="0"/>
            <c:showVal val="1"/>
            <c:showCatName val="0"/>
            <c:showSerName val="0"/>
            <c:showPercent val="0"/>
            <c:showBubbleSize val="0"/>
            <c:showLeaderLines val="0"/>
          </c:dLbls>
          <c:cat>
            <c:strRef>
              <c:f>Sheet1!$A$2:$A$4</c:f>
              <c:strCache>
                <c:ptCount val="3"/>
                <c:pt idx="0">
                  <c:v>team care</c:v>
                </c:pt>
                <c:pt idx="1">
                  <c:v>health coach</c:v>
                </c:pt>
                <c:pt idx="2">
                  <c:v>decision aids</c:v>
                </c:pt>
              </c:strCache>
            </c:strRef>
          </c:cat>
          <c:val>
            <c:numRef>
              <c:f>Sheet1!$C$2:$C$4</c:f>
              <c:numCache>
                <c:formatCode>0%</c:formatCode>
                <c:ptCount val="3"/>
                <c:pt idx="0">
                  <c:v>0.27</c:v>
                </c:pt>
                <c:pt idx="1">
                  <c:v>0.49</c:v>
                </c:pt>
                <c:pt idx="2">
                  <c:v>0.21</c:v>
                </c:pt>
              </c:numCache>
            </c:numRef>
          </c:val>
        </c:ser>
        <c:ser>
          <c:idx val="2"/>
          <c:order val="2"/>
          <c:tx>
            <c:strRef>
              <c:f>Sheet1!$D$1</c:f>
              <c:strCache>
                <c:ptCount val="1"/>
                <c:pt idx="0">
                  <c:v>no opinion</c:v>
                </c:pt>
              </c:strCache>
            </c:strRef>
          </c:tx>
          <c:spPr>
            <a:solidFill>
              <a:schemeClr val="bg2">
                <a:lumMod val="20000"/>
                <a:lumOff val="80000"/>
              </a:schemeClr>
            </a:solidFill>
          </c:spPr>
          <c:invertIfNegative val="0"/>
          <c:dLbls>
            <c:txPr>
              <a:bodyPr/>
              <a:lstStyle/>
              <a:p>
                <a:pPr>
                  <a:defRPr sz="2100"/>
                </a:pPr>
                <a:endParaRPr lang="en-US"/>
              </a:p>
            </c:txPr>
            <c:showLegendKey val="0"/>
            <c:showVal val="1"/>
            <c:showCatName val="0"/>
            <c:showSerName val="0"/>
            <c:showPercent val="0"/>
            <c:showBubbleSize val="0"/>
            <c:showLeaderLines val="0"/>
          </c:dLbls>
          <c:cat>
            <c:strRef>
              <c:f>Sheet1!$A$2:$A$4</c:f>
              <c:strCache>
                <c:ptCount val="3"/>
                <c:pt idx="0">
                  <c:v>team care</c:v>
                </c:pt>
                <c:pt idx="1">
                  <c:v>health coach</c:v>
                </c:pt>
                <c:pt idx="2">
                  <c:v>decision aids</c:v>
                </c:pt>
              </c:strCache>
            </c:strRef>
          </c:cat>
          <c:val>
            <c:numRef>
              <c:f>Sheet1!$D$2:$D$4</c:f>
              <c:numCache>
                <c:formatCode>0%</c:formatCode>
                <c:ptCount val="3"/>
                <c:pt idx="0">
                  <c:v>0.02</c:v>
                </c:pt>
                <c:pt idx="1">
                  <c:v>0.01</c:v>
                </c:pt>
                <c:pt idx="2">
                  <c:v>0.01</c:v>
                </c:pt>
              </c:numCache>
            </c:numRef>
          </c:val>
        </c:ser>
        <c:dLbls>
          <c:showLegendKey val="0"/>
          <c:showVal val="0"/>
          <c:showCatName val="0"/>
          <c:showSerName val="0"/>
          <c:showPercent val="0"/>
          <c:showBubbleSize val="0"/>
        </c:dLbls>
        <c:gapWidth val="150"/>
        <c:overlap val="100"/>
        <c:axId val="39963264"/>
        <c:axId val="39989632"/>
      </c:barChart>
      <c:catAx>
        <c:axId val="39963264"/>
        <c:scaling>
          <c:orientation val="minMax"/>
        </c:scaling>
        <c:delete val="0"/>
        <c:axPos val="b"/>
        <c:majorTickMark val="out"/>
        <c:minorTickMark val="none"/>
        <c:tickLblPos val="nextTo"/>
        <c:txPr>
          <a:bodyPr/>
          <a:lstStyle/>
          <a:p>
            <a:pPr>
              <a:defRPr sz="2100"/>
            </a:pPr>
            <a:endParaRPr lang="en-US"/>
          </a:p>
        </c:txPr>
        <c:crossAx val="39989632"/>
        <c:crosses val="autoZero"/>
        <c:auto val="1"/>
        <c:lblAlgn val="ctr"/>
        <c:lblOffset val="100"/>
        <c:noMultiLvlLbl val="0"/>
      </c:catAx>
      <c:valAx>
        <c:axId val="39989632"/>
        <c:scaling>
          <c:orientation val="minMax"/>
          <c:max val="1"/>
        </c:scaling>
        <c:delete val="1"/>
        <c:axPos val="l"/>
        <c:numFmt formatCode="0%" sourceLinked="1"/>
        <c:majorTickMark val="out"/>
        <c:minorTickMark val="none"/>
        <c:tickLblPos val="nextTo"/>
        <c:crossAx val="39963264"/>
        <c:crosses val="autoZero"/>
        <c:crossBetween val="between"/>
      </c:valAx>
    </c:plotArea>
    <c:legend>
      <c:legendPos val="r"/>
      <c:layout>
        <c:manualLayout>
          <c:xMode val="edge"/>
          <c:yMode val="edge"/>
          <c:x val="0.183449693788276"/>
          <c:y val="1.09162491052255E-3"/>
          <c:w val="0.63297725284339401"/>
          <c:h val="0.10066548133096299"/>
        </c:manualLayout>
      </c:layout>
      <c:overlay val="0"/>
      <c:txPr>
        <a:bodyPr/>
        <a:lstStyle/>
        <a:p>
          <a:pPr>
            <a:defRPr sz="2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462914357927399E-3"/>
          <c:y val="4.9672295396751498E-2"/>
          <c:w val="0.52681333236123296"/>
          <c:h val="0.94204898870378995"/>
        </c:manualLayout>
      </c:layout>
      <c:pieChart>
        <c:varyColors val="1"/>
        <c:ser>
          <c:idx val="0"/>
          <c:order val="0"/>
          <c:tx>
            <c:strRef>
              <c:f>Sheet1!$B$1</c:f>
              <c:strCache>
                <c:ptCount val="1"/>
                <c:pt idx="0">
                  <c:v>Sales</c:v>
                </c:pt>
              </c:strCache>
            </c:strRef>
          </c:tx>
          <c:spPr>
            <a:ln>
              <a:solidFill>
                <a:schemeClr val="bg1"/>
              </a:solidFill>
            </a:ln>
          </c:spPr>
          <c:dPt>
            <c:idx val="2"/>
            <c:bubble3D val="0"/>
            <c:spPr>
              <a:solidFill>
                <a:srgbClr val="E1A100"/>
              </a:solidFill>
              <a:ln>
                <a:solidFill>
                  <a:schemeClr val="bg1"/>
                </a:solidFill>
              </a:ln>
            </c:spPr>
          </c:dPt>
          <c:dPt>
            <c:idx val="3"/>
            <c:bubble3D val="0"/>
            <c:spPr>
              <a:solidFill>
                <a:srgbClr val="6C4712"/>
              </a:solidFill>
              <a:ln>
                <a:solidFill>
                  <a:schemeClr val="bg1"/>
                </a:solidFill>
              </a:ln>
            </c:spPr>
          </c:dPt>
          <c:dPt>
            <c:idx val="4"/>
            <c:bubble3D val="0"/>
            <c:spPr>
              <a:solidFill>
                <a:srgbClr val="7E8082"/>
              </a:solidFill>
              <a:ln>
                <a:solidFill>
                  <a:schemeClr val="bg1"/>
                </a:solidFill>
              </a:ln>
            </c:spPr>
          </c:dPt>
          <c:dLbls>
            <c:txPr>
              <a:bodyPr/>
              <a:lstStyle/>
              <a:p>
                <a:pPr>
                  <a:defRPr sz="2300"/>
                </a:pPr>
                <a:endParaRPr lang="en-US"/>
              </a:p>
            </c:txPr>
            <c:showLegendKey val="0"/>
            <c:showVal val="1"/>
            <c:showCatName val="0"/>
            <c:showSerName val="0"/>
            <c:showPercent val="0"/>
            <c:showBubbleSize val="0"/>
            <c:showLeaderLines val="1"/>
          </c:dLbls>
          <c:cat>
            <c:strRef>
              <c:f>Sheet1!$A$2:$A$6</c:f>
              <c:strCache>
                <c:ptCount val="5"/>
                <c:pt idx="0">
                  <c:v>healthcare providers</c:v>
                </c:pt>
                <c:pt idx="1">
                  <c:v>books, tv, internet</c:v>
                </c:pt>
                <c:pt idx="2">
                  <c:v>family/friends</c:v>
                </c:pt>
                <c:pt idx="3">
                  <c:v>other/multiple</c:v>
                </c:pt>
                <c:pt idx="4">
                  <c:v>no opinion</c:v>
                </c:pt>
              </c:strCache>
            </c:strRef>
          </c:cat>
          <c:val>
            <c:numRef>
              <c:f>Sheet1!$B$2:$B$6</c:f>
              <c:numCache>
                <c:formatCode>0%</c:formatCode>
                <c:ptCount val="5"/>
                <c:pt idx="0">
                  <c:v>0.38</c:v>
                </c:pt>
                <c:pt idx="1">
                  <c:v>0.39</c:v>
                </c:pt>
                <c:pt idx="2">
                  <c:v>0.15</c:v>
                </c:pt>
                <c:pt idx="3">
                  <c:v>7.0000000000000007E-2</c:v>
                </c:pt>
                <c:pt idx="4">
                  <c:v>0.01</c:v>
                </c:pt>
              </c:numCache>
            </c:numRef>
          </c:val>
        </c:ser>
        <c:dLbls>
          <c:showLegendKey val="0"/>
          <c:showVal val="0"/>
          <c:showCatName val="0"/>
          <c:showSerName val="0"/>
          <c:showPercent val="0"/>
          <c:showBubbleSize val="0"/>
          <c:showLeaderLines val="1"/>
        </c:dLbls>
        <c:firstSliceAng val="223"/>
      </c:pieChart>
    </c:plotArea>
    <c:legend>
      <c:legendPos val="r"/>
      <c:layout>
        <c:manualLayout>
          <c:xMode val="edge"/>
          <c:yMode val="edge"/>
          <c:x val="0.55442184310294496"/>
          <c:y val="0.23006942605031599"/>
          <c:w val="0.43323247788470898"/>
          <c:h val="0.46259291554862297"/>
        </c:manualLayout>
      </c:layout>
      <c:overlay val="0"/>
      <c:txPr>
        <a:bodyPr/>
        <a:lstStyle/>
        <a:p>
          <a:pPr>
            <a:defRPr sz="23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0937226596675E-2"/>
          <c:y val="7.06598133566637E-2"/>
          <c:w val="0.94994827209098898"/>
          <c:h val="0.58456237241178199"/>
        </c:manualLayout>
      </c:layout>
      <c:barChart>
        <c:barDir val="col"/>
        <c:grouping val="clustered"/>
        <c:varyColors val="0"/>
        <c:ser>
          <c:idx val="0"/>
          <c:order val="0"/>
          <c:tx>
            <c:strRef>
              <c:f>Sheet1!$B$1</c:f>
              <c:strCache>
                <c:ptCount val="1"/>
                <c:pt idx="0">
                  <c:v>provider encourages active role</c:v>
                </c:pt>
              </c:strCache>
            </c:strRef>
          </c:tx>
          <c:invertIfNegative val="0"/>
          <c:dLbls>
            <c:txPr>
              <a:bodyPr/>
              <a:lstStyle/>
              <a:p>
                <a:pPr>
                  <a:defRPr sz="2100"/>
                </a:pPr>
                <a:endParaRPr lang="en-US"/>
              </a:p>
            </c:txPr>
            <c:showLegendKey val="0"/>
            <c:showVal val="1"/>
            <c:showCatName val="0"/>
            <c:showSerName val="0"/>
            <c:showPercent val="0"/>
            <c:showBubbleSize val="0"/>
            <c:showLeaderLines val="0"/>
          </c:dLbls>
          <c:cat>
            <c:strRef>
              <c:f>Sheet1!$A$2:$A$8</c:f>
              <c:strCache>
                <c:ptCount val="7"/>
                <c:pt idx="0">
                  <c:v>health coaches</c:v>
                </c:pt>
                <c:pt idx="1">
                  <c:v>doctors</c:v>
                </c:pt>
                <c:pt idx="2">
                  <c:v>other medical staff</c:v>
                </c:pt>
                <c:pt idx="3">
                  <c:v>health websites</c:v>
                </c:pt>
                <c:pt idx="4">
                  <c:v>health apps</c:v>
                </c:pt>
                <c:pt idx="5">
                  <c:v>friends &amp; family</c:v>
                </c:pt>
                <c:pt idx="6">
                  <c:v>people with similar health issues</c:v>
                </c:pt>
              </c:strCache>
            </c:strRef>
          </c:cat>
          <c:val>
            <c:numRef>
              <c:f>Sheet1!$B$2:$B$8</c:f>
              <c:numCache>
                <c:formatCode>0%</c:formatCode>
                <c:ptCount val="7"/>
                <c:pt idx="0">
                  <c:v>0.71</c:v>
                </c:pt>
                <c:pt idx="1">
                  <c:v>0.7</c:v>
                </c:pt>
                <c:pt idx="2">
                  <c:v>0.61</c:v>
                </c:pt>
                <c:pt idx="3">
                  <c:v>0.41</c:v>
                </c:pt>
                <c:pt idx="4">
                  <c:v>0.39</c:v>
                </c:pt>
                <c:pt idx="5">
                  <c:v>0.33</c:v>
                </c:pt>
                <c:pt idx="6">
                  <c:v>0.31</c:v>
                </c:pt>
              </c:numCache>
            </c:numRef>
          </c:val>
        </c:ser>
        <c:dLbls>
          <c:showLegendKey val="0"/>
          <c:showVal val="0"/>
          <c:showCatName val="0"/>
          <c:showSerName val="0"/>
          <c:showPercent val="0"/>
          <c:showBubbleSize val="0"/>
        </c:dLbls>
        <c:gapWidth val="150"/>
        <c:axId val="41703680"/>
        <c:axId val="41713664"/>
      </c:barChart>
      <c:catAx>
        <c:axId val="41703680"/>
        <c:scaling>
          <c:orientation val="minMax"/>
        </c:scaling>
        <c:delete val="0"/>
        <c:axPos val="b"/>
        <c:majorTickMark val="out"/>
        <c:minorTickMark val="none"/>
        <c:tickLblPos val="nextTo"/>
        <c:txPr>
          <a:bodyPr/>
          <a:lstStyle/>
          <a:p>
            <a:pPr>
              <a:defRPr sz="1900"/>
            </a:pPr>
            <a:endParaRPr lang="en-US"/>
          </a:p>
        </c:txPr>
        <c:crossAx val="41713664"/>
        <c:crosses val="autoZero"/>
        <c:auto val="1"/>
        <c:lblAlgn val="ctr"/>
        <c:lblOffset val="100"/>
        <c:noMultiLvlLbl val="0"/>
      </c:catAx>
      <c:valAx>
        <c:axId val="41713664"/>
        <c:scaling>
          <c:orientation val="minMax"/>
        </c:scaling>
        <c:delete val="1"/>
        <c:axPos val="l"/>
        <c:numFmt formatCode="0%" sourceLinked="1"/>
        <c:majorTickMark val="out"/>
        <c:minorTickMark val="none"/>
        <c:tickLblPos val="nextTo"/>
        <c:crossAx val="4170368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3.3427055993000901E-2"/>
          <c:y val="0.193344998541849"/>
          <c:w val="0.93328160542432204"/>
          <c:h val="0.59877624671915997"/>
        </c:manualLayout>
      </c:layout>
      <c:barChart>
        <c:barDir val="col"/>
        <c:grouping val="clustered"/>
        <c:varyColors val="0"/>
        <c:ser>
          <c:idx val="0"/>
          <c:order val="0"/>
          <c:tx>
            <c:strRef>
              <c:f>Sheet1!$B$1</c:f>
              <c:strCache>
                <c:ptCount val="1"/>
                <c:pt idx="0">
                  <c:v>have all you need</c:v>
                </c:pt>
              </c:strCache>
            </c:strRef>
          </c:tx>
          <c:invertIfNegative val="0"/>
          <c:dLbls>
            <c:txPr>
              <a:bodyPr/>
              <a:lstStyle/>
              <a:p>
                <a:pPr>
                  <a:defRPr sz="2300"/>
                </a:pPr>
                <a:endParaRPr lang="en-US"/>
              </a:p>
            </c:txPr>
            <c:showLegendKey val="0"/>
            <c:showVal val="1"/>
            <c:showCatName val="0"/>
            <c:showSerName val="0"/>
            <c:showPercent val="0"/>
            <c:showBubbleSize val="0"/>
            <c:showLeaderLines val="0"/>
          </c:dLbls>
          <c:cat>
            <c:strRef>
              <c:f>Sheet1!$A$2:$A$3</c:f>
              <c:strCache>
                <c:ptCount val="2"/>
                <c:pt idx="0">
                  <c:v>healthcare providers</c:v>
                </c:pt>
                <c:pt idx="1">
                  <c:v>books, tv, internet</c:v>
                </c:pt>
              </c:strCache>
            </c:strRef>
          </c:cat>
          <c:val>
            <c:numRef>
              <c:f>Sheet1!$B$2:$B$3</c:f>
              <c:numCache>
                <c:formatCode>0%</c:formatCode>
                <c:ptCount val="2"/>
                <c:pt idx="0">
                  <c:v>0.36</c:v>
                </c:pt>
                <c:pt idx="1">
                  <c:v>0.21</c:v>
                </c:pt>
              </c:numCache>
            </c:numRef>
          </c:val>
        </c:ser>
        <c:ser>
          <c:idx val="1"/>
          <c:order val="1"/>
          <c:tx>
            <c:strRef>
              <c:f>Sheet1!$C$1</c:f>
              <c:strCache>
                <c:ptCount val="1"/>
                <c:pt idx="0">
                  <c:v>would like more</c:v>
                </c:pt>
              </c:strCache>
            </c:strRef>
          </c:tx>
          <c:invertIfNegative val="0"/>
          <c:dLbls>
            <c:txPr>
              <a:bodyPr/>
              <a:lstStyle/>
              <a:p>
                <a:pPr>
                  <a:defRPr sz="2300"/>
                </a:pPr>
                <a:endParaRPr lang="en-US"/>
              </a:p>
            </c:txPr>
            <c:showLegendKey val="0"/>
            <c:showVal val="1"/>
            <c:showCatName val="0"/>
            <c:showSerName val="0"/>
            <c:showPercent val="0"/>
            <c:showBubbleSize val="0"/>
            <c:showLeaderLines val="0"/>
          </c:dLbls>
          <c:cat>
            <c:strRef>
              <c:f>Sheet1!$A$2:$A$3</c:f>
              <c:strCache>
                <c:ptCount val="2"/>
                <c:pt idx="0">
                  <c:v>healthcare providers</c:v>
                </c:pt>
                <c:pt idx="1">
                  <c:v>books, tv, internet</c:v>
                </c:pt>
              </c:strCache>
            </c:strRef>
          </c:cat>
          <c:val>
            <c:numRef>
              <c:f>Sheet1!$C$2:$C$3</c:f>
              <c:numCache>
                <c:formatCode>0%</c:formatCode>
                <c:ptCount val="2"/>
                <c:pt idx="0">
                  <c:v>0.63</c:v>
                </c:pt>
                <c:pt idx="1">
                  <c:v>0.77</c:v>
                </c:pt>
              </c:numCache>
            </c:numRef>
          </c:val>
        </c:ser>
        <c:dLbls>
          <c:showLegendKey val="0"/>
          <c:showVal val="0"/>
          <c:showCatName val="0"/>
          <c:showSerName val="0"/>
          <c:showPercent val="0"/>
          <c:showBubbleSize val="0"/>
        </c:dLbls>
        <c:gapWidth val="150"/>
        <c:axId val="42484096"/>
        <c:axId val="42485632"/>
      </c:barChart>
      <c:catAx>
        <c:axId val="42484096"/>
        <c:scaling>
          <c:orientation val="minMax"/>
        </c:scaling>
        <c:delete val="0"/>
        <c:axPos val="b"/>
        <c:majorTickMark val="out"/>
        <c:minorTickMark val="none"/>
        <c:tickLblPos val="nextTo"/>
        <c:txPr>
          <a:bodyPr/>
          <a:lstStyle/>
          <a:p>
            <a:pPr>
              <a:defRPr sz="2300"/>
            </a:pPr>
            <a:endParaRPr lang="en-US"/>
          </a:p>
        </c:txPr>
        <c:crossAx val="42485632"/>
        <c:crosses val="autoZero"/>
        <c:auto val="1"/>
        <c:lblAlgn val="ctr"/>
        <c:lblOffset val="100"/>
        <c:noMultiLvlLbl val="0"/>
      </c:catAx>
      <c:valAx>
        <c:axId val="42485632"/>
        <c:scaling>
          <c:orientation val="minMax"/>
          <c:max val="0.8"/>
        </c:scaling>
        <c:delete val="1"/>
        <c:axPos val="l"/>
        <c:numFmt formatCode="0%" sourceLinked="1"/>
        <c:majorTickMark val="out"/>
        <c:minorTickMark val="none"/>
        <c:tickLblPos val="nextTo"/>
        <c:crossAx val="42484096"/>
        <c:crosses val="autoZero"/>
        <c:crossBetween val="between"/>
      </c:valAx>
    </c:plotArea>
    <c:legend>
      <c:legendPos val="r"/>
      <c:layout>
        <c:manualLayout>
          <c:xMode val="edge"/>
          <c:yMode val="edge"/>
          <c:x val="0.17365310586176699"/>
          <c:y val="2.8009806065908398E-2"/>
          <c:w val="0.64162467191601003"/>
          <c:h val="9.5600758238553504E-2"/>
        </c:manualLayout>
      </c:layout>
      <c:overlay val="0"/>
      <c:txPr>
        <a:bodyPr/>
        <a:lstStyle/>
        <a:p>
          <a:pPr>
            <a:defRPr sz="2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50937226596675E-2"/>
          <c:y val="0.17945610965295999"/>
          <c:w val="0.95823961067366603"/>
          <c:h val="0.57099846894138195"/>
        </c:manualLayout>
      </c:layout>
      <c:barChart>
        <c:barDir val="col"/>
        <c:grouping val="clustered"/>
        <c:varyColors val="0"/>
        <c:ser>
          <c:idx val="0"/>
          <c:order val="0"/>
          <c:tx>
            <c:strRef>
              <c:f>Sheet1!$B$1</c:f>
              <c:strCache>
                <c:ptCount val="1"/>
                <c:pt idx="0">
                  <c:v>Users</c:v>
                </c:pt>
              </c:strCache>
            </c:strRef>
          </c:tx>
          <c:invertIfNegative val="0"/>
          <c:dLbls>
            <c:txPr>
              <a:bodyPr/>
              <a:lstStyle/>
              <a:p>
                <a:pPr>
                  <a:defRPr sz="2300"/>
                </a:pPr>
                <a:endParaRPr lang="en-US"/>
              </a:p>
            </c:txPr>
            <c:showLegendKey val="0"/>
            <c:showVal val="1"/>
            <c:showCatName val="0"/>
            <c:showSerName val="0"/>
            <c:showPercent val="0"/>
            <c:showBubbleSize val="0"/>
            <c:showLeaderLines val="0"/>
          </c:dLbls>
          <c:cat>
            <c:strRef>
              <c:f>Sheet1!$A$2:$A$5</c:f>
              <c:strCache>
                <c:ptCount val="4"/>
                <c:pt idx="0">
                  <c:v>Team based-care?</c:v>
                </c:pt>
                <c:pt idx="1">
                  <c:v>Health coach?</c:v>
                </c:pt>
                <c:pt idx="2">
                  <c:v>Portal user?</c:v>
                </c:pt>
                <c:pt idx="3">
                  <c:v>Decision aid?</c:v>
                </c:pt>
              </c:strCache>
            </c:strRef>
          </c:cat>
          <c:val>
            <c:numRef>
              <c:f>Sheet1!$B$2:$B$5</c:f>
              <c:numCache>
                <c:formatCode>0%</c:formatCode>
                <c:ptCount val="4"/>
                <c:pt idx="0">
                  <c:v>0.45</c:v>
                </c:pt>
                <c:pt idx="1">
                  <c:v>0.46</c:v>
                </c:pt>
                <c:pt idx="2">
                  <c:v>0.46</c:v>
                </c:pt>
                <c:pt idx="3">
                  <c:v>0.47</c:v>
                </c:pt>
              </c:numCache>
            </c:numRef>
          </c:val>
        </c:ser>
        <c:ser>
          <c:idx val="1"/>
          <c:order val="1"/>
          <c:tx>
            <c:strRef>
              <c:f>Sheet1!$C$1</c:f>
              <c:strCache>
                <c:ptCount val="1"/>
                <c:pt idx="0">
                  <c:v>Non-users</c:v>
                </c:pt>
              </c:strCache>
            </c:strRef>
          </c:tx>
          <c:invertIfNegative val="0"/>
          <c:dLbls>
            <c:txPr>
              <a:bodyPr/>
              <a:lstStyle/>
              <a:p>
                <a:pPr>
                  <a:defRPr sz="2300"/>
                </a:pPr>
                <a:endParaRPr lang="en-US"/>
              </a:p>
            </c:txPr>
            <c:showLegendKey val="0"/>
            <c:showVal val="1"/>
            <c:showCatName val="0"/>
            <c:showSerName val="0"/>
            <c:showPercent val="0"/>
            <c:showBubbleSize val="0"/>
            <c:showLeaderLines val="0"/>
          </c:dLbls>
          <c:cat>
            <c:strRef>
              <c:f>Sheet1!$A$2:$A$5</c:f>
              <c:strCache>
                <c:ptCount val="4"/>
                <c:pt idx="0">
                  <c:v>Team based-care?</c:v>
                </c:pt>
                <c:pt idx="1">
                  <c:v>Health coach?</c:v>
                </c:pt>
                <c:pt idx="2">
                  <c:v>Portal user?</c:v>
                </c:pt>
                <c:pt idx="3">
                  <c:v>Decision aid?</c:v>
                </c:pt>
              </c:strCache>
            </c:strRef>
          </c:cat>
          <c:val>
            <c:numRef>
              <c:f>Sheet1!$C$2:$C$5</c:f>
              <c:numCache>
                <c:formatCode>0%</c:formatCode>
                <c:ptCount val="4"/>
                <c:pt idx="0">
                  <c:v>0.6</c:v>
                </c:pt>
                <c:pt idx="1">
                  <c:v>0.56999999999999995</c:v>
                </c:pt>
                <c:pt idx="2">
                  <c:v>0.56000000000000005</c:v>
                </c:pt>
                <c:pt idx="3">
                  <c:v>0.56999999999999995</c:v>
                </c:pt>
              </c:numCache>
            </c:numRef>
          </c:val>
        </c:ser>
        <c:dLbls>
          <c:showLegendKey val="0"/>
          <c:showVal val="0"/>
          <c:showCatName val="0"/>
          <c:showSerName val="0"/>
          <c:showPercent val="0"/>
          <c:showBubbleSize val="0"/>
        </c:dLbls>
        <c:gapWidth val="150"/>
        <c:axId val="42193280"/>
        <c:axId val="42194816"/>
      </c:barChart>
      <c:catAx>
        <c:axId val="42193280"/>
        <c:scaling>
          <c:orientation val="minMax"/>
        </c:scaling>
        <c:delete val="0"/>
        <c:axPos val="b"/>
        <c:majorTickMark val="out"/>
        <c:minorTickMark val="none"/>
        <c:tickLblPos val="nextTo"/>
        <c:txPr>
          <a:bodyPr/>
          <a:lstStyle/>
          <a:p>
            <a:pPr>
              <a:defRPr sz="2100"/>
            </a:pPr>
            <a:endParaRPr lang="en-US"/>
          </a:p>
        </c:txPr>
        <c:crossAx val="42194816"/>
        <c:crosses val="autoZero"/>
        <c:auto val="1"/>
        <c:lblAlgn val="ctr"/>
        <c:lblOffset val="100"/>
        <c:noMultiLvlLbl val="0"/>
      </c:catAx>
      <c:valAx>
        <c:axId val="42194816"/>
        <c:scaling>
          <c:orientation val="minMax"/>
          <c:max val="0.8"/>
        </c:scaling>
        <c:delete val="1"/>
        <c:axPos val="l"/>
        <c:numFmt formatCode="0%" sourceLinked="1"/>
        <c:majorTickMark val="out"/>
        <c:minorTickMark val="none"/>
        <c:tickLblPos val="nextTo"/>
        <c:crossAx val="42193280"/>
        <c:crosses val="autoZero"/>
        <c:crossBetween val="between"/>
      </c:valAx>
    </c:plotArea>
    <c:legend>
      <c:legendPos val="t"/>
      <c:layout>
        <c:manualLayout>
          <c:xMode val="edge"/>
          <c:yMode val="edge"/>
          <c:x val="0.333639435695538"/>
          <c:y val="0.86111111111111105"/>
          <c:w val="0.32408245844269501"/>
          <c:h val="7.7505832604257793E-2"/>
        </c:manualLayout>
      </c:layout>
      <c:overlay val="0"/>
      <c:txPr>
        <a:bodyPr/>
        <a:lstStyle/>
        <a:p>
          <a:pPr>
            <a:defRPr sz="2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50937226596675E-2"/>
          <c:y val="0.17945610965295999"/>
          <c:w val="0.95823961067366603"/>
          <c:h val="0.57099846894138195"/>
        </c:manualLayout>
      </c:layout>
      <c:barChart>
        <c:barDir val="col"/>
        <c:grouping val="clustered"/>
        <c:varyColors val="0"/>
        <c:ser>
          <c:idx val="0"/>
          <c:order val="0"/>
          <c:tx>
            <c:strRef>
              <c:f>Sheet1!$B$1</c:f>
              <c:strCache>
                <c:ptCount val="1"/>
                <c:pt idx="0">
                  <c:v>Users</c:v>
                </c:pt>
              </c:strCache>
            </c:strRef>
          </c:tx>
          <c:invertIfNegative val="0"/>
          <c:dLbls>
            <c:txPr>
              <a:bodyPr/>
              <a:lstStyle/>
              <a:p>
                <a:pPr>
                  <a:defRPr sz="2300"/>
                </a:pPr>
                <a:endParaRPr lang="en-US"/>
              </a:p>
            </c:txPr>
            <c:showLegendKey val="0"/>
            <c:showVal val="1"/>
            <c:showCatName val="0"/>
            <c:showSerName val="0"/>
            <c:showPercent val="0"/>
            <c:showBubbleSize val="0"/>
            <c:showLeaderLines val="0"/>
          </c:dLbls>
          <c:cat>
            <c:strRef>
              <c:f>Sheet1!$A$2:$A$5</c:f>
              <c:strCache>
                <c:ptCount val="4"/>
                <c:pt idx="0">
                  <c:v>Team based-care?</c:v>
                </c:pt>
                <c:pt idx="1">
                  <c:v>Health coach?</c:v>
                </c:pt>
                <c:pt idx="2">
                  <c:v>Portal user?</c:v>
                </c:pt>
                <c:pt idx="3">
                  <c:v>Decision aid?</c:v>
                </c:pt>
              </c:strCache>
            </c:strRef>
          </c:cat>
          <c:val>
            <c:numRef>
              <c:f>Sheet1!$B$2:$B$5</c:f>
              <c:numCache>
                <c:formatCode>0%</c:formatCode>
                <c:ptCount val="4"/>
                <c:pt idx="0">
                  <c:v>0.56999999999999995</c:v>
                </c:pt>
                <c:pt idx="1">
                  <c:v>0.56999999999999995</c:v>
                </c:pt>
                <c:pt idx="2">
                  <c:v>0.63</c:v>
                </c:pt>
                <c:pt idx="3">
                  <c:v>0.53</c:v>
                </c:pt>
              </c:numCache>
            </c:numRef>
          </c:val>
        </c:ser>
        <c:ser>
          <c:idx val="1"/>
          <c:order val="1"/>
          <c:tx>
            <c:strRef>
              <c:f>Sheet1!$C$1</c:f>
              <c:strCache>
                <c:ptCount val="1"/>
                <c:pt idx="0">
                  <c:v>Non-users</c:v>
                </c:pt>
              </c:strCache>
            </c:strRef>
          </c:tx>
          <c:invertIfNegative val="0"/>
          <c:dLbls>
            <c:txPr>
              <a:bodyPr/>
              <a:lstStyle/>
              <a:p>
                <a:pPr>
                  <a:defRPr sz="2300"/>
                </a:pPr>
                <a:endParaRPr lang="en-US"/>
              </a:p>
            </c:txPr>
            <c:showLegendKey val="0"/>
            <c:showVal val="1"/>
            <c:showCatName val="0"/>
            <c:showSerName val="0"/>
            <c:showPercent val="0"/>
            <c:showBubbleSize val="0"/>
            <c:showLeaderLines val="0"/>
          </c:dLbls>
          <c:cat>
            <c:strRef>
              <c:f>Sheet1!$A$2:$A$5</c:f>
              <c:strCache>
                <c:ptCount val="4"/>
                <c:pt idx="0">
                  <c:v>Team based-care?</c:v>
                </c:pt>
                <c:pt idx="1">
                  <c:v>Health coach?</c:v>
                </c:pt>
                <c:pt idx="2">
                  <c:v>Portal user?</c:v>
                </c:pt>
                <c:pt idx="3">
                  <c:v>Decision aid?</c:v>
                </c:pt>
              </c:strCache>
            </c:strRef>
          </c:cat>
          <c:val>
            <c:numRef>
              <c:f>Sheet1!$C$2:$C$5</c:f>
              <c:numCache>
                <c:formatCode>0%</c:formatCode>
                <c:ptCount val="4"/>
                <c:pt idx="0">
                  <c:v>0.38</c:v>
                </c:pt>
                <c:pt idx="1">
                  <c:v>0.41</c:v>
                </c:pt>
                <c:pt idx="2">
                  <c:v>0.41</c:v>
                </c:pt>
                <c:pt idx="3">
                  <c:v>0.4</c:v>
                </c:pt>
              </c:numCache>
            </c:numRef>
          </c:val>
        </c:ser>
        <c:dLbls>
          <c:showLegendKey val="0"/>
          <c:showVal val="0"/>
          <c:showCatName val="0"/>
          <c:showSerName val="0"/>
          <c:showPercent val="0"/>
          <c:showBubbleSize val="0"/>
        </c:dLbls>
        <c:gapWidth val="150"/>
        <c:axId val="42264448"/>
        <c:axId val="42265984"/>
      </c:barChart>
      <c:catAx>
        <c:axId val="42264448"/>
        <c:scaling>
          <c:orientation val="minMax"/>
        </c:scaling>
        <c:delete val="0"/>
        <c:axPos val="b"/>
        <c:majorTickMark val="out"/>
        <c:minorTickMark val="none"/>
        <c:tickLblPos val="nextTo"/>
        <c:txPr>
          <a:bodyPr/>
          <a:lstStyle/>
          <a:p>
            <a:pPr>
              <a:defRPr sz="2100"/>
            </a:pPr>
            <a:endParaRPr lang="en-US"/>
          </a:p>
        </c:txPr>
        <c:crossAx val="42265984"/>
        <c:crosses val="autoZero"/>
        <c:auto val="1"/>
        <c:lblAlgn val="ctr"/>
        <c:lblOffset val="100"/>
        <c:noMultiLvlLbl val="0"/>
      </c:catAx>
      <c:valAx>
        <c:axId val="42265984"/>
        <c:scaling>
          <c:orientation val="minMax"/>
          <c:max val="0.8"/>
        </c:scaling>
        <c:delete val="1"/>
        <c:axPos val="l"/>
        <c:numFmt formatCode="0%" sourceLinked="1"/>
        <c:majorTickMark val="out"/>
        <c:minorTickMark val="none"/>
        <c:tickLblPos val="nextTo"/>
        <c:crossAx val="42264448"/>
        <c:crosses val="autoZero"/>
        <c:crossBetween val="between"/>
      </c:valAx>
    </c:plotArea>
    <c:legend>
      <c:legendPos val="t"/>
      <c:layout>
        <c:manualLayout>
          <c:xMode val="edge"/>
          <c:yMode val="edge"/>
          <c:x val="0.333639435695538"/>
          <c:y val="0.86111111111111105"/>
          <c:w val="0.32408245844269501"/>
          <c:h val="7.7505832604257793E-2"/>
        </c:manualLayout>
      </c:layout>
      <c:overlay val="0"/>
      <c:txPr>
        <a:bodyPr/>
        <a:lstStyle/>
        <a:p>
          <a:pPr>
            <a:defRPr sz="2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3.3427055993000901E-2"/>
          <c:y val="0.16556722076407099"/>
          <c:w val="0.93328160542432204"/>
          <c:h val="0.62655402449693798"/>
        </c:manualLayout>
      </c:layout>
      <c:barChart>
        <c:barDir val="col"/>
        <c:grouping val="clustered"/>
        <c:varyColors val="0"/>
        <c:ser>
          <c:idx val="0"/>
          <c:order val="0"/>
          <c:tx>
            <c:strRef>
              <c:f>Sheet1!$B$1</c:f>
              <c:strCache>
                <c:ptCount val="1"/>
                <c:pt idx="0">
                  <c:v>provider encourages active role</c:v>
                </c:pt>
              </c:strCache>
            </c:strRef>
          </c:tx>
          <c:invertIfNegative val="0"/>
          <c:dLbls>
            <c:txPr>
              <a:bodyPr/>
              <a:lstStyle/>
              <a:p>
                <a:pPr>
                  <a:defRPr sz="2300"/>
                </a:pPr>
                <a:endParaRPr lang="en-US"/>
              </a:p>
            </c:txPr>
            <c:showLegendKey val="0"/>
            <c:showVal val="1"/>
            <c:showCatName val="0"/>
            <c:showSerName val="0"/>
            <c:showPercent val="0"/>
            <c:showBubbleSize val="0"/>
            <c:showLeaderLines val="0"/>
          </c:dLbls>
          <c:cat>
            <c:strRef>
              <c:f>Sheet1!$A$2:$A$3</c:f>
              <c:strCache>
                <c:ptCount val="2"/>
                <c:pt idx="0">
                  <c:v>feel very informed</c:v>
                </c:pt>
                <c:pt idx="1">
                  <c:v>have all the information needed</c:v>
                </c:pt>
              </c:strCache>
            </c:strRef>
          </c:cat>
          <c:val>
            <c:numRef>
              <c:f>Sheet1!$B$2:$B$3</c:f>
              <c:numCache>
                <c:formatCode>0%</c:formatCode>
                <c:ptCount val="2"/>
                <c:pt idx="0">
                  <c:v>0.52</c:v>
                </c:pt>
                <c:pt idx="1">
                  <c:v>0.49</c:v>
                </c:pt>
              </c:numCache>
            </c:numRef>
          </c:val>
        </c:ser>
        <c:ser>
          <c:idx val="1"/>
          <c:order val="1"/>
          <c:tx>
            <c:strRef>
              <c:f>Sheet1!$C$1</c:f>
              <c:strCache>
                <c:ptCount val="1"/>
                <c:pt idx="0">
                  <c:v>provider doesn't encourage active role</c:v>
                </c:pt>
              </c:strCache>
            </c:strRef>
          </c:tx>
          <c:invertIfNegative val="0"/>
          <c:dLbls>
            <c:txPr>
              <a:bodyPr/>
              <a:lstStyle/>
              <a:p>
                <a:pPr>
                  <a:defRPr sz="2300"/>
                </a:pPr>
                <a:endParaRPr lang="en-US"/>
              </a:p>
            </c:txPr>
            <c:showLegendKey val="0"/>
            <c:showVal val="1"/>
            <c:showCatName val="0"/>
            <c:showSerName val="0"/>
            <c:showPercent val="0"/>
            <c:showBubbleSize val="0"/>
            <c:showLeaderLines val="0"/>
          </c:dLbls>
          <c:cat>
            <c:strRef>
              <c:f>Sheet1!$A$2:$A$3</c:f>
              <c:strCache>
                <c:ptCount val="2"/>
                <c:pt idx="0">
                  <c:v>feel very informed</c:v>
                </c:pt>
                <c:pt idx="1">
                  <c:v>have all the information needed</c:v>
                </c:pt>
              </c:strCache>
            </c:strRef>
          </c:cat>
          <c:val>
            <c:numRef>
              <c:f>Sheet1!$C$2:$C$3</c:f>
              <c:numCache>
                <c:formatCode>0%</c:formatCode>
                <c:ptCount val="2"/>
                <c:pt idx="0">
                  <c:v>0.24</c:v>
                </c:pt>
                <c:pt idx="1">
                  <c:v>0.32</c:v>
                </c:pt>
              </c:numCache>
            </c:numRef>
          </c:val>
        </c:ser>
        <c:dLbls>
          <c:showLegendKey val="0"/>
          <c:showVal val="0"/>
          <c:showCatName val="0"/>
          <c:showSerName val="0"/>
          <c:showPercent val="0"/>
          <c:showBubbleSize val="0"/>
        </c:dLbls>
        <c:gapWidth val="150"/>
        <c:axId val="41599360"/>
        <c:axId val="37354880"/>
      </c:barChart>
      <c:catAx>
        <c:axId val="41599360"/>
        <c:scaling>
          <c:orientation val="minMax"/>
        </c:scaling>
        <c:delete val="0"/>
        <c:axPos val="b"/>
        <c:majorTickMark val="out"/>
        <c:minorTickMark val="none"/>
        <c:tickLblPos val="nextTo"/>
        <c:txPr>
          <a:bodyPr/>
          <a:lstStyle/>
          <a:p>
            <a:pPr>
              <a:defRPr sz="2300"/>
            </a:pPr>
            <a:endParaRPr lang="en-US"/>
          </a:p>
        </c:txPr>
        <c:crossAx val="37354880"/>
        <c:crosses val="autoZero"/>
        <c:auto val="1"/>
        <c:lblAlgn val="ctr"/>
        <c:lblOffset val="100"/>
        <c:noMultiLvlLbl val="0"/>
      </c:catAx>
      <c:valAx>
        <c:axId val="37354880"/>
        <c:scaling>
          <c:orientation val="minMax"/>
          <c:max val="0.8"/>
        </c:scaling>
        <c:delete val="1"/>
        <c:axPos val="l"/>
        <c:numFmt formatCode="0%" sourceLinked="1"/>
        <c:majorTickMark val="out"/>
        <c:minorTickMark val="none"/>
        <c:tickLblPos val="nextTo"/>
        <c:crossAx val="41599360"/>
        <c:crosses val="autoZero"/>
        <c:crossBetween val="between"/>
      </c:valAx>
    </c:plotArea>
    <c:legend>
      <c:legendPos val="r"/>
      <c:layout>
        <c:manualLayout>
          <c:xMode val="edge"/>
          <c:yMode val="edge"/>
          <c:x val="0.113930883639545"/>
          <c:y val="1.6435777559055099E-2"/>
          <c:w val="0.86523578302712201"/>
          <c:h val="0.15115631379410899"/>
        </c:manualLayout>
      </c:layout>
      <c:overlay val="0"/>
      <c:txPr>
        <a:bodyPr/>
        <a:lstStyle/>
        <a:p>
          <a:pPr>
            <a:defRPr sz="2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50937226596675E-2"/>
          <c:y val="9.6122776319626693E-2"/>
          <c:w val="0.97490627734033197"/>
          <c:h val="0.65433180227471599"/>
        </c:manualLayout>
      </c:layout>
      <c:barChart>
        <c:barDir val="col"/>
        <c:grouping val="clustered"/>
        <c:varyColors val="0"/>
        <c:ser>
          <c:idx val="0"/>
          <c:order val="0"/>
          <c:tx>
            <c:strRef>
              <c:f>Sheet1!$B$1</c:f>
              <c:strCache>
                <c:ptCount val="1"/>
                <c:pt idx="0">
                  <c:v>weak</c:v>
                </c:pt>
              </c:strCache>
            </c:strRef>
          </c:tx>
          <c:invertIfNegative val="0"/>
          <c:dLbls>
            <c:txPr>
              <a:bodyPr/>
              <a:lstStyle/>
              <a:p>
                <a:pPr>
                  <a:defRPr sz="2300"/>
                </a:pPr>
                <a:endParaRPr lang="en-US"/>
              </a:p>
            </c:txPr>
            <c:showLegendKey val="0"/>
            <c:showVal val="1"/>
            <c:showCatName val="0"/>
            <c:showSerName val="0"/>
            <c:showPercent val="0"/>
            <c:showBubbleSize val="0"/>
            <c:showLeaderLines val="0"/>
          </c:dLbls>
          <c:cat>
            <c:strRef>
              <c:f>Sheet1!$A$2:$A$3</c:f>
              <c:strCache>
                <c:ptCount val="2"/>
                <c:pt idx="0">
                  <c:v>feel "very" informed about your health</c:v>
                </c:pt>
                <c:pt idx="1">
                  <c:v>have all the information you need to make informed decisions</c:v>
                </c:pt>
              </c:strCache>
            </c:strRef>
          </c:cat>
          <c:val>
            <c:numRef>
              <c:f>Sheet1!$B$2:$B$3</c:f>
              <c:numCache>
                <c:formatCode>0%</c:formatCode>
                <c:ptCount val="2"/>
                <c:pt idx="0">
                  <c:v>0.2</c:v>
                </c:pt>
                <c:pt idx="1">
                  <c:v>0.3</c:v>
                </c:pt>
              </c:numCache>
            </c:numRef>
          </c:val>
        </c:ser>
        <c:ser>
          <c:idx val="1"/>
          <c:order val="1"/>
          <c:tx>
            <c:strRef>
              <c:f>Sheet1!$C$1</c:f>
              <c:strCache>
                <c:ptCount val="1"/>
                <c:pt idx="0">
                  <c:v>strong</c:v>
                </c:pt>
              </c:strCache>
            </c:strRef>
          </c:tx>
          <c:invertIfNegative val="0"/>
          <c:dLbls>
            <c:txPr>
              <a:bodyPr/>
              <a:lstStyle/>
              <a:p>
                <a:pPr>
                  <a:defRPr sz="2300"/>
                </a:pPr>
                <a:endParaRPr lang="en-US"/>
              </a:p>
            </c:txPr>
            <c:showLegendKey val="0"/>
            <c:showVal val="1"/>
            <c:showCatName val="0"/>
            <c:showSerName val="0"/>
            <c:showPercent val="0"/>
            <c:showBubbleSize val="0"/>
            <c:showLeaderLines val="0"/>
          </c:dLbls>
          <c:cat>
            <c:strRef>
              <c:f>Sheet1!$A$2:$A$3</c:f>
              <c:strCache>
                <c:ptCount val="2"/>
                <c:pt idx="0">
                  <c:v>feel "very" informed about your health</c:v>
                </c:pt>
                <c:pt idx="1">
                  <c:v>have all the information you need to make informed decisions</c:v>
                </c:pt>
              </c:strCache>
            </c:strRef>
          </c:cat>
          <c:val>
            <c:numRef>
              <c:f>Sheet1!$C$2:$C$3</c:f>
              <c:numCache>
                <c:formatCode>0%</c:formatCode>
                <c:ptCount val="2"/>
                <c:pt idx="0">
                  <c:v>0.63</c:v>
                </c:pt>
                <c:pt idx="1">
                  <c:v>0.54</c:v>
                </c:pt>
              </c:numCache>
            </c:numRef>
          </c:val>
        </c:ser>
        <c:dLbls>
          <c:showLegendKey val="0"/>
          <c:showVal val="0"/>
          <c:showCatName val="0"/>
          <c:showSerName val="0"/>
          <c:showPercent val="0"/>
          <c:showBubbleSize val="0"/>
        </c:dLbls>
        <c:gapWidth val="150"/>
        <c:axId val="42076800"/>
        <c:axId val="42090880"/>
      </c:barChart>
      <c:catAx>
        <c:axId val="42076800"/>
        <c:scaling>
          <c:orientation val="minMax"/>
        </c:scaling>
        <c:delete val="0"/>
        <c:axPos val="b"/>
        <c:majorTickMark val="out"/>
        <c:minorTickMark val="none"/>
        <c:tickLblPos val="nextTo"/>
        <c:txPr>
          <a:bodyPr/>
          <a:lstStyle/>
          <a:p>
            <a:pPr>
              <a:defRPr sz="2100"/>
            </a:pPr>
            <a:endParaRPr lang="en-US"/>
          </a:p>
        </c:txPr>
        <c:crossAx val="42090880"/>
        <c:crosses val="autoZero"/>
        <c:auto val="1"/>
        <c:lblAlgn val="ctr"/>
        <c:lblOffset val="100"/>
        <c:noMultiLvlLbl val="0"/>
      </c:catAx>
      <c:valAx>
        <c:axId val="42090880"/>
        <c:scaling>
          <c:orientation val="minMax"/>
          <c:max val="1"/>
        </c:scaling>
        <c:delete val="1"/>
        <c:axPos val="l"/>
        <c:numFmt formatCode="0%" sourceLinked="1"/>
        <c:majorTickMark val="out"/>
        <c:minorTickMark val="none"/>
        <c:tickLblPos val="nextTo"/>
        <c:crossAx val="42076800"/>
        <c:crosses val="autoZero"/>
        <c:crossBetween val="between"/>
      </c:valAx>
    </c:plotArea>
    <c:legend>
      <c:legendPos val="t"/>
      <c:layout>
        <c:manualLayout>
          <c:xMode val="edge"/>
          <c:yMode val="edge"/>
          <c:x val="0.62391721347331597"/>
          <c:y val="6.9444444444444406E-2"/>
          <c:w val="0.28380468066491699"/>
          <c:h val="7.7505832604257793E-2"/>
        </c:manualLayout>
      </c:layout>
      <c:overlay val="0"/>
      <c:txPr>
        <a:bodyPr/>
        <a:lstStyle/>
        <a:p>
          <a:pPr>
            <a:defRPr sz="2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3550"/>
          </a:xfrm>
          <a:prstGeom prst="rect">
            <a:avLst/>
          </a:prstGeom>
          <a:noFill/>
          <a:ln w="9525">
            <a:noFill/>
            <a:miter lim="800000"/>
            <a:headEnd/>
            <a:tailEnd/>
          </a:ln>
          <a:effectLst/>
        </p:spPr>
        <p:txBody>
          <a:bodyPr vert="horz" wrap="square" lIns="92308" tIns="46154" rIns="92308" bIns="46154" numCol="1" anchor="t" anchorCtr="0" compatLnSpc="1">
            <a:prstTxWarp prst="textNoShape">
              <a:avLst/>
            </a:prstTxWarp>
          </a:bodyPr>
          <a:lstStyle>
            <a:lvl1pPr defTabSz="923925">
              <a:spcBef>
                <a:spcPct val="0"/>
              </a:spcBef>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63550"/>
          </a:xfrm>
          <a:prstGeom prst="rect">
            <a:avLst/>
          </a:prstGeom>
          <a:noFill/>
          <a:ln w="9525">
            <a:noFill/>
            <a:miter lim="800000"/>
            <a:headEnd/>
            <a:tailEnd/>
          </a:ln>
          <a:effectLst/>
        </p:spPr>
        <p:txBody>
          <a:bodyPr vert="horz" wrap="square" lIns="92308" tIns="46154" rIns="92308" bIns="46154" numCol="1" anchor="t" anchorCtr="0" compatLnSpc="1">
            <a:prstTxWarp prst="textNoShape">
              <a:avLst/>
            </a:prstTxWarp>
          </a:bodyPr>
          <a:lstStyle>
            <a:lvl1pPr algn="r" defTabSz="923925">
              <a:spcBef>
                <a:spcPct val="0"/>
              </a:spcBef>
              <a:defRPr sz="1200">
                <a:latin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2308" tIns="46154" rIns="92308" bIns="461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263"/>
            <a:ext cx="2971800" cy="463550"/>
          </a:xfrm>
          <a:prstGeom prst="rect">
            <a:avLst/>
          </a:prstGeom>
          <a:noFill/>
          <a:ln w="9525">
            <a:noFill/>
            <a:miter lim="800000"/>
            <a:headEnd/>
            <a:tailEnd/>
          </a:ln>
          <a:effectLst/>
        </p:spPr>
        <p:txBody>
          <a:bodyPr vert="horz" wrap="square" lIns="92308" tIns="46154" rIns="92308" bIns="46154" numCol="1" anchor="b" anchorCtr="0" compatLnSpc="1">
            <a:prstTxWarp prst="textNoShape">
              <a:avLst/>
            </a:prstTxWarp>
          </a:bodyPr>
          <a:lstStyle>
            <a:lvl1pPr defTabSz="923925">
              <a:spcBef>
                <a:spcPct val="0"/>
              </a:spcBef>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831263"/>
            <a:ext cx="2971800" cy="463550"/>
          </a:xfrm>
          <a:prstGeom prst="rect">
            <a:avLst/>
          </a:prstGeom>
          <a:noFill/>
          <a:ln w="9525">
            <a:noFill/>
            <a:miter lim="800000"/>
            <a:headEnd/>
            <a:tailEnd/>
          </a:ln>
          <a:effectLst/>
        </p:spPr>
        <p:txBody>
          <a:bodyPr vert="horz" wrap="square" lIns="92308" tIns="46154" rIns="92308" bIns="46154" numCol="1" anchor="b" anchorCtr="0" compatLnSpc="1">
            <a:prstTxWarp prst="textNoShape">
              <a:avLst/>
            </a:prstTxWarp>
          </a:bodyPr>
          <a:lstStyle>
            <a:lvl1pPr algn="r" defTabSz="923925">
              <a:spcBef>
                <a:spcPct val="0"/>
              </a:spcBef>
              <a:defRPr sz="1200">
                <a:latin typeface="Arial" charset="0"/>
              </a:defRPr>
            </a:lvl1pPr>
          </a:lstStyle>
          <a:p>
            <a:pPr>
              <a:defRPr/>
            </a:pPr>
            <a:fld id="{C8C82E55-22BD-4802-98F5-9FB475270F34}" type="slidenum">
              <a:rPr lang="en-US"/>
              <a:pPr>
                <a:defRPr/>
              </a:pPr>
              <a:t>‹#›</a:t>
            </a:fld>
            <a:endParaRPr lang="en-US"/>
          </a:p>
        </p:txBody>
      </p:sp>
    </p:spTree>
    <p:extLst>
      <p:ext uri="{BB962C8B-B14F-4D97-AF65-F5344CB8AC3E}">
        <p14:creationId xmlns:p14="http://schemas.microsoft.com/office/powerpoint/2010/main" val="18828870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3FFBF7A-2F9E-4C58-B4A7-117CC682C246}" type="slidenum">
              <a:rPr lang="en-US" smtClean="0"/>
              <a:pPr/>
              <a:t>1</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 for health coaches/websites/apps are</a:t>
            </a:r>
            <a:r>
              <a:rPr lang="en-US" baseline="0" dirty="0" smtClean="0"/>
              <a:t> among those who have/use them.</a:t>
            </a:r>
            <a:endParaRPr lang="en-US" b="1" i="1" dirty="0"/>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14</a:t>
            </a:fld>
            <a:endParaRPr lang="en-US"/>
          </a:p>
        </p:txBody>
      </p:sp>
    </p:spTree>
    <p:extLst>
      <p:ext uri="{BB962C8B-B14F-4D97-AF65-F5344CB8AC3E}">
        <p14:creationId xmlns:p14="http://schemas.microsoft.com/office/powerpoint/2010/main" val="3843202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Note: Portal user refers to people who say their facility has a portal, who have internet access, and who don’t say they’ve never used it</a:t>
            </a:r>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16</a:t>
            </a:fld>
            <a:endParaRPr lang="en-US"/>
          </a:p>
        </p:txBody>
      </p:sp>
    </p:spTree>
    <p:extLst>
      <p:ext uri="{BB962C8B-B14F-4D97-AF65-F5344CB8AC3E}">
        <p14:creationId xmlns:p14="http://schemas.microsoft.com/office/powerpoint/2010/main" val="1854982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Note: Portal user refers to people who say their facility has a portal, who have internet access, and who don’t say they’ve never used it.</a:t>
            </a:r>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17</a:t>
            </a:fld>
            <a:endParaRPr lang="en-US"/>
          </a:p>
        </p:txBody>
      </p:sp>
    </p:spTree>
    <p:extLst>
      <p:ext uri="{BB962C8B-B14F-4D97-AF65-F5344CB8AC3E}">
        <p14:creationId xmlns:p14="http://schemas.microsoft.com/office/powerpoint/2010/main" val="1854982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09F87A1-56C1-4EC0-A40D-5E96F98E971F}" type="slidenum">
              <a:rPr lang="en-US" smtClean="0"/>
              <a:pPr/>
              <a:t>19</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By “using alternative care strategies and tools” in the last bullet point of the blue box, we mean:</a:t>
            </a:r>
          </a:p>
          <a:p>
            <a:r>
              <a:rPr lang="en-US" baseline="0" dirty="0" smtClean="0"/>
              <a:t>- having team based care</a:t>
            </a:r>
          </a:p>
          <a:p>
            <a:r>
              <a:rPr lang="en-US" baseline="0" dirty="0" smtClean="0"/>
              <a:t>- extent of current health tech usage index (this includes using internet/apps for info/advice/tracking/etc., as well as communicating with providers via text/email)</a:t>
            </a:r>
          </a:p>
          <a:p>
            <a:r>
              <a:rPr lang="en-US" baseline="0" dirty="0" smtClean="0"/>
              <a:t>- having used a decision aid</a:t>
            </a:r>
          </a:p>
          <a:p>
            <a:r>
              <a:rPr lang="en-US" baseline="0" dirty="0" smtClean="0"/>
              <a:t>- having a healthcare coach.</a:t>
            </a:r>
            <a:endParaRPr lang="en-US" dirty="0" smtClean="0"/>
          </a:p>
          <a:p>
            <a:endParaRPr lang="en-US" i="1" dirty="0"/>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20</a:t>
            </a:fld>
            <a:endParaRPr lang="en-US"/>
          </a:p>
        </p:txBody>
      </p:sp>
    </p:spTree>
    <p:extLst>
      <p:ext uri="{BB962C8B-B14F-4D97-AF65-F5344CB8AC3E}">
        <p14:creationId xmlns:p14="http://schemas.microsoft.com/office/powerpoint/2010/main" val="3798130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though</a:t>
            </a:r>
            <a:r>
              <a:rPr lang="en-US" baseline="0" dirty="0" smtClean="0"/>
              <a:t> average score is pretty positive – there’s still plenty of room for improvement. Just 6% score a perfect 4, and more than a third score below three (a less than positive score)</a:t>
            </a:r>
            <a:endParaRPr lang="en-US" dirty="0"/>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Weak vs. strong = Above</a:t>
            </a:r>
            <a:r>
              <a:rPr lang="en-US" b="0" i="0" baseline="0" dirty="0" smtClean="0"/>
              <a:t> vs. below average.</a:t>
            </a:r>
            <a:endParaRPr lang="en-US" b="0" i="0" dirty="0"/>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22</a:t>
            </a:fld>
            <a:endParaRPr lang="en-US"/>
          </a:p>
        </p:txBody>
      </p:sp>
    </p:spTree>
    <p:extLst>
      <p:ext uri="{BB962C8B-B14F-4D97-AF65-F5344CB8AC3E}">
        <p14:creationId xmlns:p14="http://schemas.microsoft.com/office/powerpoint/2010/main" val="1036120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i="0" dirty="0" smtClean="0"/>
              <a:t>Weak vs. strong = Above</a:t>
            </a:r>
            <a:r>
              <a:rPr lang="en-US" b="0" i="0" baseline="0" dirty="0" smtClean="0"/>
              <a:t> vs. below average.</a:t>
            </a:r>
            <a:endParaRPr lang="en-US" b="0" i="0" dirty="0" smtClean="0"/>
          </a:p>
          <a:p>
            <a:endParaRPr lang="en-US" dirty="0"/>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i="0" dirty="0" smtClean="0"/>
              <a:t>Weak vs. strong = Above</a:t>
            </a:r>
            <a:r>
              <a:rPr lang="en-US" b="0" i="0" baseline="0" dirty="0" smtClean="0"/>
              <a:t> vs. below average.</a:t>
            </a:r>
            <a:endParaRPr lang="en-US" b="0" i="0" dirty="0" smtClean="0"/>
          </a:p>
          <a:p>
            <a:endParaRPr lang="en-US" dirty="0"/>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Contrary to concerns that healthcare technology may be off-putting or encourage information overload, the model suggests it (as well as other alternative approaches) can help advance patient-provider communication, not detract from it.</a:t>
            </a:r>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2</a:t>
            </a:fld>
            <a:endParaRPr lang="en-US"/>
          </a:p>
        </p:txBody>
      </p:sp>
    </p:spTree>
    <p:extLst>
      <p:ext uri="{BB962C8B-B14F-4D97-AF65-F5344CB8AC3E}">
        <p14:creationId xmlns:p14="http://schemas.microsoft.com/office/powerpoint/2010/main" val="3298151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09F87A1-56C1-4EC0-A40D-5E96F98E971F}" type="slidenum">
              <a:rPr lang="en-US" smtClean="0"/>
              <a:pPr/>
              <a:t>26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 first bullet point, </a:t>
            </a:r>
            <a:r>
              <a:rPr lang="en-US" baseline="0" dirty="0" smtClean="0"/>
              <a:t>“alternative approaches” includes both tech and non-tech based strategies/tools.</a:t>
            </a:r>
            <a:endParaRPr lang="en-US" dirty="0"/>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27</a:t>
            </a:fld>
            <a:endParaRPr lang="en-US"/>
          </a:p>
        </p:txBody>
      </p:sp>
    </p:spTree>
    <p:extLst>
      <p:ext uri="{BB962C8B-B14F-4D97-AF65-F5344CB8AC3E}">
        <p14:creationId xmlns:p14="http://schemas.microsoft.com/office/powerpoint/2010/main" val="1318168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predicts PPI in index. Also</a:t>
            </a:r>
            <a:r>
              <a:rPr lang="en-US" baseline="0" dirty="0" smtClean="0"/>
              <a:t> predicts feeling very informed.</a:t>
            </a:r>
            <a:endParaRPr lang="en-US" dirty="0"/>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index, predicts</a:t>
            </a:r>
            <a:r>
              <a:rPr lang="en-US" baseline="0" dirty="0" smtClean="0"/>
              <a:t> PPI and is correlated with feeling informed and (negatively) with wanting more information.</a:t>
            </a:r>
            <a:endParaRPr lang="en-US" dirty="0" smtClean="0"/>
          </a:p>
          <a:p>
            <a:endParaRPr lang="en-US" b="1" i="0" dirty="0"/>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31</a:t>
            </a:fld>
            <a:endParaRPr lang="en-US"/>
          </a:p>
        </p:txBody>
      </p:sp>
    </p:spTree>
    <p:extLst>
      <p:ext uri="{BB962C8B-B14F-4D97-AF65-F5344CB8AC3E}">
        <p14:creationId xmlns:p14="http://schemas.microsoft.com/office/powerpoint/2010/main" val="2750665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regression predicting an index of these six items shows that the strongest independent predictor, by far, is the desire for more information.</a:t>
            </a:r>
          </a:p>
          <a:p>
            <a:endParaRPr lang="en-US" baseline="0" dirty="0" smtClean="0"/>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Does not predict PPI, but (as shown</a:t>
            </a:r>
            <a:r>
              <a:rPr lang="en-US" i="1" baseline="0" dirty="0" smtClean="0"/>
              <a:t> in chart earlier) predicts feeling very informed and satisfaction with current information. Specifically, </a:t>
            </a:r>
            <a:r>
              <a:rPr lang="en-US" b="0" i="1" baseline="0" dirty="0" smtClean="0"/>
              <a:t>portal users are more apt to feel very informed about their health than non-users (by a 22 pt margin) and 10 pts less likely to feel they need more information to help them make better decisions, and among those who have used them, 92% find them useful</a:t>
            </a:r>
            <a:endParaRPr lang="en-US" b="0" i="1" dirty="0"/>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33</a:t>
            </a:fld>
            <a:endParaRPr lang="en-US"/>
          </a:p>
        </p:txBody>
      </p:sp>
    </p:spTree>
    <p:extLst>
      <p:ext uri="{BB962C8B-B14F-4D97-AF65-F5344CB8AC3E}">
        <p14:creationId xmlns:p14="http://schemas.microsoft.com/office/powerpoint/2010/main" val="1655699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NET = 74%</a:t>
            </a:r>
            <a:r>
              <a:rPr lang="en-US" i="1" baseline="0" dirty="0" smtClean="0"/>
              <a:t> interested, 25% not interested.</a:t>
            </a:r>
            <a:endParaRPr lang="en-US" i="1" dirty="0"/>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34</a:t>
            </a:fld>
            <a:endParaRPr lang="en-US"/>
          </a:p>
        </p:txBody>
      </p:sp>
    </p:spTree>
    <p:extLst>
      <p:ext uri="{BB962C8B-B14F-4D97-AF65-F5344CB8AC3E}">
        <p14:creationId xmlns:p14="http://schemas.microsoft.com/office/powerpoint/2010/main" val="1655699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Predicts PPI.</a:t>
            </a:r>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35</a:t>
            </a:fld>
            <a:endParaRPr lang="en-US"/>
          </a:p>
        </p:txBody>
      </p:sp>
    </p:spTree>
    <p:extLst>
      <p:ext uri="{BB962C8B-B14F-4D97-AF65-F5344CB8AC3E}">
        <p14:creationId xmlns:p14="http://schemas.microsoft.com/office/powerpoint/2010/main" val="1096917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Predicts PPI.</a:t>
            </a:r>
            <a:endParaRPr lang="en-US" i="0" dirty="0"/>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36</a:t>
            </a:fld>
            <a:endParaRPr lang="en-US"/>
          </a:p>
        </p:txBody>
      </p:sp>
    </p:spTree>
    <p:extLst>
      <p:ext uri="{BB962C8B-B14F-4D97-AF65-F5344CB8AC3E}">
        <p14:creationId xmlns:p14="http://schemas.microsoft.com/office/powerpoint/2010/main" val="3080700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37</a:t>
            </a:fld>
            <a:endParaRPr lang="en-US"/>
          </a:p>
        </p:txBody>
      </p:sp>
    </p:spTree>
    <p:extLst>
      <p:ext uri="{BB962C8B-B14F-4D97-AF65-F5344CB8AC3E}">
        <p14:creationId xmlns:p14="http://schemas.microsoft.com/office/powerpoint/2010/main" val="1655699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4</a:t>
            </a:fld>
            <a:endParaRPr lang="en-US"/>
          </a:p>
        </p:txBody>
      </p:sp>
    </p:spTree>
    <p:extLst>
      <p:ext uri="{BB962C8B-B14F-4D97-AF65-F5344CB8AC3E}">
        <p14:creationId xmlns:p14="http://schemas.microsoft.com/office/powerpoint/2010/main" val="1131159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baseline="0" dirty="0" smtClean="0"/>
          </a:p>
          <a:p>
            <a:endParaRPr lang="en-US" i="1" dirty="0"/>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38</a:t>
            </a:fld>
            <a:endParaRPr lang="en-US"/>
          </a:p>
        </p:txBody>
      </p:sp>
    </p:spTree>
    <p:extLst>
      <p:ext uri="{BB962C8B-B14F-4D97-AF65-F5344CB8AC3E}">
        <p14:creationId xmlns:p14="http://schemas.microsoft.com/office/powerpoint/2010/main" val="881730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baseline="0" dirty="0" smtClean="0"/>
          </a:p>
          <a:p>
            <a:endParaRPr lang="en-US" i="1" dirty="0"/>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39</a:t>
            </a:fld>
            <a:endParaRPr lang="en-US"/>
          </a:p>
        </p:txBody>
      </p:sp>
    </p:spTree>
    <p:extLst>
      <p:ext uri="{BB962C8B-B14F-4D97-AF65-F5344CB8AC3E}">
        <p14:creationId xmlns:p14="http://schemas.microsoft.com/office/powerpoint/2010/main" val="881730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40</a:t>
            </a:fld>
            <a:endParaRPr lang="en-US"/>
          </a:p>
        </p:txBody>
      </p:sp>
    </p:spTree>
    <p:extLst>
      <p:ext uri="{BB962C8B-B14F-4D97-AF65-F5344CB8AC3E}">
        <p14:creationId xmlns:p14="http://schemas.microsoft.com/office/powerpoint/2010/main" val="588004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41</a:t>
            </a:fld>
            <a:endParaRPr lang="en-US"/>
          </a:p>
        </p:txBody>
      </p:sp>
    </p:spTree>
    <p:extLst>
      <p:ext uri="{BB962C8B-B14F-4D97-AF65-F5344CB8AC3E}">
        <p14:creationId xmlns:p14="http://schemas.microsoft.com/office/powerpoint/2010/main" val="588004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3FFBF7A-2F9E-4C58-B4A7-117CC682C246}" type="slidenum">
              <a:rPr lang="en-US" smtClean="0"/>
              <a:pPr/>
              <a:t>42</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a:ea typeface="MS PGothic" charset="0"/>
              </a:rPr>
              <a:t>Controlling for other factors, the results of this survey show that connectedness and continuity predict </a:t>
            </a:r>
            <a:r>
              <a:rPr lang="ja-JP" altLang="en-US" i="1">
                <a:ea typeface="MS PGothic" charset="0"/>
              </a:rPr>
              <a:t>“</a:t>
            </a:r>
            <a:r>
              <a:rPr lang="en-US" i="1">
                <a:ea typeface="MS PGothic" charset="0"/>
              </a:rPr>
              <a:t>empowerment</a:t>
            </a:r>
            <a:r>
              <a:rPr lang="ja-JP" altLang="en-US" i="1">
                <a:ea typeface="MS PGothic" charset="0"/>
              </a:rPr>
              <a:t>”</a:t>
            </a:r>
            <a:endParaRPr lang="en-US" i="1">
              <a:ea typeface="MS PGothic" charset="0"/>
            </a:endParaRPr>
          </a:p>
          <a:p>
            <a:r>
              <a:rPr lang="en-US" i="1">
                <a:ea typeface="MS PGothic" charset="0"/>
              </a:rPr>
              <a:t>outcomes – feeling well-informed, being comfortable asking questions of care providers, understanding providers</a:t>
            </a:r>
            <a:r>
              <a:rPr lang="ja-JP" altLang="en-US" i="1">
                <a:ea typeface="MS PGothic" charset="0"/>
              </a:rPr>
              <a:t>’</a:t>
            </a:r>
            <a:r>
              <a:rPr lang="en-US" i="1">
                <a:ea typeface="MS PGothic" charset="0"/>
              </a:rPr>
              <a:t> answers</a:t>
            </a:r>
          </a:p>
          <a:p>
            <a:r>
              <a:rPr lang="en-US" i="1">
                <a:ea typeface="MS PGothic" charset="0"/>
              </a:rPr>
              <a:t>and being confident in the ability to make healthcare decisions. Feeling well-informed also independently predicts the</a:t>
            </a:r>
          </a:p>
          <a:p>
            <a:r>
              <a:rPr lang="en-US" i="1">
                <a:ea typeface="MS PGothic" charset="0"/>
              </a:rPr>
              <a:t>other three empowerment items. And each of the empowerment measures predicts </a:t>
            </a:r>
            <a:r>
              <a:rPr lang="ja-JP" altLang="en-US" i="1">
                <a:ea typeface="MS PGothic" charset="0"/>
              </a:rPr>
              <a:t>“</a:t>
            </a:r>
            <a:r>
              <a:rPr lang="en-US" i="1">
                <a:ea typeface="MS PGothic" charset="0"/>
              </a:rPr>
              <a:t>engagement,</a:t>
            </a:r>
            <a:r>
              <a:rPr lang="ja-JP" altLang="en-US" i="1">
                <a:ea typeface="MS PGothic" charset="0"/>
              </a:rPr>
              <a:t>”</a:t>
            </a:r>
            <a:r>
              <a:rPr lang="en-US" i="1">
                <a:ea typeface="MS PGothic" charset="0"/>
              </a:rPr>
              <a:t> that is, taking a role</a:t>
            </a:r>
          </a:p>
          <a:p>
            <a:r>
              <a:rPr lang="en-US" i="1">
                <a:ea typeface="MS PGothic" charset="0"/>
              </a:rPr>
              <a:t>in healthcare decisions – a key goal of patient-centered care.</a:t>
            </a:r>
            <a:endParaRPr lang="en-US">
              <a:ea typeface="MS PGothic" charset="0"/>
            </a:endParaRPr>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Century Gothic" charset="0"/>
                <a:ea typeface="MS PGothic" charset="0"/>
                <a:cs typeface="MS PGothic" charset="0"/>
              </a:defRPr>
            </a:lvl1pPr>
            <a:lvl2pPr marL="37931725" indent="-37474525" defTabSz="923925" eaLnBrk="0" hangingPunct="0">
              <a:defRPr sz="2400">
                <a:solidFill>
                  <a:schemeClr val="tx1"/>
                </a:solidFill>
                <a:latin typeface="Century Gothic" charset="0"/>
                <a:ea typeface="MS PGothic" charset="0"/>
                <a:cs typeface="MS PGothic" charset="0"/>
              </a:defRPr>
            </a:lvl2pPr>
            <a:lvl3pPr eaLnBrk="0" hangingPunct="0">
              <a:defRPr sz="2400">
                <a:solidFill>
                  <a:schemeClr val="tx1"/>
                </a:solidFill>
                <a:latin typeface="Century Gothic" charset="0"/>
                <a:ea typeface="MS PGothic" charset="0"/>
                <a:cs typeface="MS PGothic" charset="0"/>
              </a:defRPr>
            </a:lvl3pPr>
            <a:lvl4pPr eaLnBrk="0" hangingPunct="0">
              <a:defRPr sz="2400">
                <a:solidFill>
                  <a:schemeClr val="tx1"/>
                </a:solidFill>
                <a:latin typeface="Century Gothic" charset="0"/>
                <a:ea typeface="MS PGothic" charset="0"/>
                <a:cs typeface="MS PGothic" charset="0"/>
              </a:defRPr>
            </a:lvl4pPr>
            <a:lvl5pPr eaLnBrk="0" hangingPunct="0">
              <a:defRPr sz="2400">
                <a:solidFill>
                  <a:schemeClr val="tx1"/>
                </a:solidFill>
                <a:latin typeface="Century Gothic" charset="0"/>
                <a:ea typeface="MS PGothic" charset="0"/>
                <a:cs typeface="MS PGothic" charset="0"/>
              </a:defRPr>
            </a:lvl5pPr>
            <a:lvl6pPr marL="457200" eaLnBrk="0" fontAlgn="base" hangingPunct="0">
              <a:spcBef>
                <a:spcPct val="50000"/>
              </a:spcBef>
              <a:spcAft>
                <a:spcPct val="0"/>
              </a:spcAft>
              <a:defRPr sz="2400">
                <a:solidFill>
                  <a:schemeClr val="tx1"/>
                </a:solidFill>
                <a:latin typeface="Century Gothic" charset="0"/>
                <a:ea typeface="MS PGothic" charset="0"/>
                <a:cs typeface="MS PGothic" charset="0"/>
              </a:defRPr>
            </a:lvl6pPr>
            <a:lvl7pPr marL="914400" eaLnBrk="0" fontAlgn="base" hangingPunct="0">
              <a:spcBef>
                <a:spcPct val="50000"/>
              </a:spcBef>
              <a:spcAft>
                <a:spcPct val="0"/>
              </a:spcAft>
              <a:defRPr sz="2400">
                <a:solidFill>
                  <a:schemeClr val="tx1"/>
                </a:solidFill>
                <a:latin typeface="Century Gothic" charset="0"/>
                <a:ea typeface="MS PGothic" charset="0"/>
                <a:cs typeface="MS PGothic" charset="0"/>
              </a:defRPr>
            </a:lvl7pPr>
            <a:lvl8pPr marL="1371600" eaLnBrk="0" fontAlgn="base" hangingPunct="0">
              <a:spcBef>
                <a:spcPct val="50000"/>
              </a:spcBef>
              <a:spcAft>
                <a:spcPct val="0"/>
              </a:spcAft>
              <a:defRPr sz="2400">
                <a:solidFill>
                  <a:schemeClr val="tx1"/>
                </a:solidFill>
                <a:latin typeface="Century Gothic" charset="0"/>
                <a:ea typeface="MS PGothic" charset="0"/>
                <a:cs typeface="MS PGothic" charset="0"/>
              </a:defRPr>
            </a:lvl8pPr>
            <a:lvl9pPr marL="1828800" eaLnBrk="0" fontAlgn="base" hangingPunct="0">
              <a:spcBef>
                <a:spcPct val="50000"/>
              </a:spcBef>
              <a:spcAft>
                <a:spcPct val="0"/>
              </a:spcAft>
              <a:defRPr sz="2400">
                <a:solidFill>
                  <a:schemeClr val="tx1"/>
                </a:solidFill>
                <a:latin typeface="Century Gothic" charset="0"/>
                <a:ea typeface="MS PGothic" charset="0"/>
                <a:cs typeface="MS PGothic" charset="0"/>
              </a:defRPr>
            </a:lvl9pPr>
          </a:lstStyle>
          <a:p>
            <a:pPr eaLnBrk="1" hangingPunct="1"/>
            <a:fld id="{E53E20B0-C564-7F49-A36E-7DE0AACEAA14}" type="slidenum">
              <a:rPr lang="en-US" sz="1200">
                <a:latin typeface="Arial" charset="0"/>
              </a:rPr>
              <a:pPr eaLnBrk="1" hangingPunct="1"/>
              <a:t>5</a:t>
            </a:fld>
            <a:endParaRPr lang="en-US"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09F87A1-56C1-4EC0-A40D-5E96F98E971F}" type="slidenum">
              <a:rPr lang="en-US" smtClean="0"/>
              <a:pPr/>
              <a:t>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9</a:t>
            </a:fld>
            <a:endParaRPr lang="en-US"/>
          </a:p>
        </p:txBody>
      </p:sp>
    </p:spTree>
    <p:extLst>
      <p:ext uri="{BB962C8B-B14F-4D97-AF65-F5344CB8AC3E}">
        <p14:creationId xmlns:p14="http://schemas.microsoft.com/office/powerpoint/2010/main" val="1764205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11</a:t>
            </a:fld>
            <a:endParaRPr lang="en-US"/>
          </a:p>
        </p:txBody>
      </p:sp>
    </p:spTree>
    <p:extLst>
      <p:ext uri="{BB962C8B-B14F-4D97-AF65-F5344CB8AC3E}">
        <p14:creationId xmlns:p14="http://schemas.microsoft.com/office/powerpoint/2010/main" val="1655699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12</a:t>
            </a:fld>
            <a:endParaRPr lang="en-US"/>
          </a:p>
        </p:txBody>
      </p:sp>
    </p:spTree>
    <p:extLst>
      <p:ext uri="{BB962C8B-B14F-4D97-AF65-F5344CB8AC3E}">
        <p14:creationId xmlns:p14="http://schemas.microsoft.com/office/powerpoint/2010/main" val="1655699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use of the internet for health information is not a problem per se – as we note later, it can be beneficial, and help facilitate patient-provider relationships. but it can be problematic for patients to use the internet as their top source of health information, especially if it’s by necessity (i.e., because patients don’t have a provider they trust), not by choice. using the internet because you are urged to by providers, and having providers’ guidance and feedback on information culled from the internet. is much different than relying solely on </a:t>
            </a:r>
            <a:r>
              <a:rPr lang="en-US" baseline="0" dirty="0" err="1" smtClean="0"/>
              <a:t>unvetted</a:t>
            </a:r>
            <a:r>
              <a:rPr lang="en-US" baseline="0" dirty="0" smtClean="0"/>
              <a:t> (often untrusted) internet sources because you have no other choice</a:t>
            </a:r>
            <a:endParaRPr lang="en-US" dirty="0" smtClean="0"/>
          </a:p>
          <a:p>
            <a:endParaRPr lang="en-US" u="sng" dirty="0"/>
          </a:p>
        </p:txBody>
      </p:sp>
      <p:sp>
        <p:nvSpPr>
          <p:cNvPr id="4" name="Slide Number Placeholder 3"/>
          <p:cNvSpPr>
            <a:spLocks noGrp="1"/>
          </p:cNvSpPr>
          <p:nvPr>
            <p:ph type="sldNum" sz="quarter" idx="10"/>
          </p:nvPr>
        </p:nvSpPr>
        <p:spPr/>
        <p:txBody>
          <a:bodyPr/>
          <a:lstStyle/>
          <a:p>
            <a:pPr>
              <a:defRPr/>
            </a:pPr>
            <a:fld id="{C8C82E55-22BD-4802-98F5-9FB475270F34}" type="slidenum">
              <a:rPr lang="en-US" smtClean="0"/>
              <a:pPr>
                <a:defRPr/>
              </a:pPr>
              <a:t>13</a:t>
            </a:fld>
            <a:endParaRPr lang="en-US"/>
          </a:p>
        </p:txBody>
      </p:sp>
    </p:spTree>
    <p:extLst>
      <p:ext uri="{BB962C8B-B14F-4D97-AF65-F5344CB8AC3E}">
        <p14:creationId xmlns:p14="http://schemas.microsoft.com/office/powerpoint/2010/main" val="1655699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4"/>
          <p:cNvSpPr>
            <a:spLocks noChangeArrowheads="1"/>
          </p:cNvSpPr>
          <p:nvPr userDrawn="1"/>
        </p:nvSpPr>
        <p:spPr bwMode="auto">
          <a:xfrm>
            <a:off x="815975" y="5732463"/>
            <a:ext cx="2460625" cy="290512"/>
          </a:xfrm>
          <a:prstGeom prst="rect">
            <a:avLst/>
          </a:prstGeom>
          <a:noFill/>
          <a:ln w="9525">
            <a:noFill/>
            <a:miter lim="800000"/>
            <a:headEnd/>
            <a:tailEnd/>
          </a:ln>
          <a:effectLst/>
        </p:spPr>
        <p:txBody>
          <a:bodyPr>
            <a:spAutoFit/>
          </a:bodyPr>
          <a:lstStyle/>
          <a:p>
            <a:pPr eaLnBrk="0" hangingPunct="0">
              <a:spcBef>
                <a:spcPct val="0"/>
              </a:spcBef>
              <a:defRPr/>
            </a:pPr>
            <a:r>
              <a:rPr lang="en-US" sz="1300">
                <a:solidFill>
                  <a:schemeClr val="bg2"/>
                </a:solidFill>
              </a:rPr>
              <a:t>blueshieldcafoundation.org</a:t>
            </a:r>
          </a:p>
        </p:txBody>
      </p:sp>
      <p:sp>
        <p:nvSpPr>
          <p:cNvPr id="5" name="Rectangle 28"/>
          <p:cNvSpPr>
            <a:spLocks noChangeArrowheads="1"/>
          </p:cNvSpPr>
          <p:nvPr userDrawn="1"/>
        </p:nvSpPr>
        <p:spPr bwMode="auto">
          <a:xfrm>
            <a:off x="457200" y="457200"/>
            <a:ext cx="8229600" cy="5943600"/>
          </a:xfrm>
          <a:prstGeom prst="rect">
            <a:avLst/>
          </a:prstGeom>
          <a:noFill/>
          <a:ln w="12700" algn="ctr">
            <a:solidFill>
              <a:srgbClr val="000000"/>
            </a:solidFill>
            <a:miter lim="800000"/>
            <a:headEnd/>
            <a:tailEnd/>
          </a:ln>
          <a:effectLst/>
        </p:spPr>
        <p:txBody>
          <a:bodyPr wrap="none" anchor="ctr">
            <a:spAutoFit/>
          </a:bodyPr>
          <a:lstStyle/>
          <a:p>
            <a:pPr>
              <a:defRPr/>
            </a:pPr>
            <a:endParaRPr lang="en-US"/>
          </a:p>
        </p:txBody>
      </p:sp>
      <p:pic>
        <p:nvPicPr>
          <p:cNvPr id="6" name="Picture 30" descr="BSCFoundation2010_4C_with_tagline"/>
          <p:cNvPicPr>
            <a:picLocks noChangeAspect="1" noChangeArrowheads="1"/>
          </p:cNvPicPr>
          <p:nvPr userDrawn="1"/>
        </p:nvPicPr>
        <p:blipFill>
          <a:blip r:embed="rId2" cstate="print"/>
          <a:srcRect/>
          <a:stretch>
            <a:fillRect/>
          </a:stretch>
        </p:blipFill>
        <p:spPr bwMode="auto">
          <a:xfrm>
            <a:off x="914400" y="914400"/>
            <a:ext cx="3462338" cy="1004888"/>
          </a:xfrm>
          <a:prstGeom prst="rect">
            <a:avLst/>
          </a:prstGeom>
          <a:noFill/>
          <a:ln w="9525">
            <a:noFill/>
            <a:miter lim="800000"/>
            <a:headEnd/>
            <a:tailEnd/>
          </a:ln>
        </p:spPr>
      </p:pic>
      <p:sp>
        <p:nvSpPr>
          <p:cNvPr id="3075" name="Rectangle 3"/>
          <p:cNvSpPr>
            <a:spLocks noGrp="1" noChangeArrowheads="1"/>
          </p:cNvSpPr>
          <p:nvPr>
            <p:ph type="ctrTitle"/>
          </p:nvPr>
        </p:nvSpPr>
        <p:spPr>
          <a:xfrm>
            <a:off x="762000" y="2387600"/>
            <a:ext cx="8001000" cy="889000"/>
          </a:xfrm>
        </p:spPr>
        <p:txBody>
          <a:bodyPr/>
          <a:lstStyle>
            <a:lvl1pPr>
              <a:lnSpc>
                <a:spcPct val="100000"/>
              </a:lnSpc>
              <a:spcAft>
                <a:spcPct val="12000"/>
              </a:spcAft>
              <a:defRPr sz="4100">
                <a:solidFill>
                  <a:srgbClr val="0082DE"/>
                </a:solidFill>
              </a:defRPr>
            </a:lvl1pPr>
          </a:lstStyle>
          <a:p>
            <a:r>
              <a:rPr lang="en-US" dirty="0"/>
              <a:t>Click to edit Master title style</a:t>
            </a:r>
          </a:p>
        </p:txBody>
      </p:sp>
      <p:sp>
        <p:nvSpPr>
          <p:cNvPr id="3076" name="Rectangle 4"/>
          <p:cNvSpPr>
            <a:spLocks noGrp="1" noChangeArrowheads="1"/>
          </p:cNvSpPr>
          <p:nvPr>
            <p:ph type="subTitle" idx="1"/>
          </p:nvPr>
        </p:nvSpPr>
        <p:spPr>
          <a:xfrm>
            <a:off x="914400" y="3429000"/>
            <a:ext cx="2133600" cy="2057400"/>
          </a:xfrm>
        </p:spPr>
        <p:txBody>
          <a:bodyPr/>
          <a:lstStyle>
            <a:lvl1pPr>
              <a:spcBef>
                <a:spcPct val="0"/>
              </a:spcBef>
              <a:spcAft>
                <a:spcPts val="300"/>
              </a:spcAft>
              <a:tabLst>
                <a:tab pos="3086100" algn="ctr"/>
              </a:tabLst>
              <a:defRPr sz="1400"/>
            </a:lvl1pPr>
          </a:lstStyle>
          <a:p>
            <a:r>
              <a:rPr lang="en-US"/>
              <a:t>Click to edit Master subtitle style</a:t>
            </a:r>
          </a:p>
        </p:txBody>
      </p:sp>
      <p:sp>
        <p:nvSpPr>
          <p:cNvPr id="7" name="Rectangle 5"/>
          <p:cNvSpPr>
            <a:spLocks noGrp="1" noChangeArrowheads="1"/>
          </p:cNvSpPr>
          <p:nvPr>
            <p:ph type="dt" sz="half" idx="10"/>
          </p:nvPr>
        </p:nvSpPr>
        <p:spPr bwMode="auto">
          <a:xfrm>
            <a:off x="6172200" y="5638800"/>
            <a:ext cx="21336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a:spcBef>
                <a:spcPct val="0"/>
              </a:spcBef>
              <a:defRPr sz="1400">
                <a:solidFill>
                  <a:schemeClr val="bg2"/>
                </a:solidFill>
              </a:defRPr>
            </a:lvl1pPr>
          </a:lstStyle>
          <a:p>
            <a:pPr>
              <a:defRPr/>
            </a:pPr>
            <a:r>
              <a:rPr lang="en-US"/>
              <a:t>February 10, 2010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5" name="Rounded Rectangle 4"/>
          <p:cNvSpPr/>
          <p:nvPr userDrawn="1"/>
        </p:nvSpPr>
        <p:spPr>
          <a:xfrm>
            <a:off x="555625" y="1249363"/>
            <a:ext cx="8045450" cy="26987"/>
          </a:xfrm>
          <a:prstGeom prst="round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A100"/>
              </a:solidFill>
            </a:endParaRPr>
          </a:p>
        </p:txBody>
      </p:sp>
      <p:sp>
        <p:nvSpPr>
          <p:cNvPr id="2" name="Title 1"/>
          <p:cNvSpPr>
            <a:spLocks noGrp="1"/>
          </p:cNvSpPr>
          <p:nvPr>
            <p:ph type="title"/>
          </p:nvPr>
        </p:nvSpPr>
        <p:spPr>
          <a:xfrm>
            <a:off x="457200" y="227013"/>
            <a:ext cx="8229600" cy="10699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0386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524000"/>
            <a:ext cx="4038600" cy="4602163"/>
          </a:xfrm>
        </p:spPr>
        <p:txBody>
          <a:bodyPr/>
          <a:lstStyle/>
          <a:p>
            <a:pPr lvl="0"/>
            <a:endParaRPr lang="en-US" noProof="0" smtClean="0"/>
          </a:p>
        </p:txBody>
      </p:sp>
      <p:sp>
        <p:nvSpPr>
          <p:cNvPr id="6" name="Slide Number Placeholder 4"/>
          <p:cNvSpPr>
            <a:spLocks noGrp="1"/>
          </p:cNvSpPr>
          <p:nvPr>
            <p:ph type="sldNum" sz="quarter" idx="10"/>
          </p:nvPr>
        </p:nvSpPr>
        <p:spPr/>
        <p:txBody>
          <a:bodyPr/>
          <a:lstStyle>
            <a:lvl1pPr>
              <a:defRPr/>
            </a:lvl1pPr>
          </a:lstStyle>
          <a:p>
            <a:pPr>
              <a:defRPr/>
            </a:pPr>
            <a:r>
              <a:rPr lang="en-US"/>
              <a:t>page </a:t>
            </a:r>
            <a:fld id="{24298DDC-A03E-40ED-8189-1CBC8F6B05F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5" name="Rounded Rectangle 4"/>
          <p:cNvSpPr/>
          <p:nvPr userDrawn="1"/>
        </p:nvSpPr>
        <p:spPr>
          <a:xfrm>
            <a:off x="555625" y="1249363"/>
            <a:ext cx="8045450" cy="26987"/>
          </a:xfrm>
          <a:prstGeom prst="round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A100"/>
              </a:solidFill>
            </a:endParaRPr>
          </a:p>
        </p:txBody>
      </p:sp>
      <p:sp>
        <p:nvSpPr>
          <p:cNvPr id="2" name="Title 1"/>
          <p:cNvSpPr>
            <a:spLocks noGrp="1"/>
          </p:cNvSpPr>
          <p:nvPr>
            <p:ph type="title"/>
          </p:nvPr>
        </p:nvSpPr>
        <p:spPr>
          <a:xfrm>
            <a:off x="457200" y="227013"/>
            <a:ext cx="8229600" cy="1069975"/>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524000"/>
            <a:ext cx="4038600" cy="4602163"/>
          </a:xfrm>
        </p:spPr>
        <p:txBody>
          <a:bodyPr/>
          <a:lstStyle/>
          <a:p>
            <a:pPr lvl="0"/>
            <a:endParaRPr lang="en-US" noProof="0" smtClean="0"/>
          </a:p>
        </p:txBody>
      </p:sp>
      <p:sp>
        <p:nvSpPr>
          <p:cNvPr id="4" name="Text Placeholder 3"/>
          <p:cNvSpPr>
            <a:spLocks noGrp="1"/>
          </p:cNvSpPr>
          <p:nvPr>
            <p:ph type="body" sz="half" idx="2"/>
          </p:nvPr>
        </p:nvSpPr>
        <p:spPr>
          <a:xfrm>
            <a:off x="4648200" y="1524000"/>
            <a:ext cx="40386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4"/>
          <p:cNvSpPr>
            <a:spLocks noGrp="1"/>
          </p:cNvSpPr>
          <p:nvPr>
            <p:ph type="sldNum" sz="quarter" idx="10"/>
          </p:nvPr>
        </p:nvSpPr>
        <p:spPr/>
        <p:txBody>
          <a:bodyPr/>
          <a:lstStyle>
            <a:lvl1pPr>
              <a:defRPr/>
            </a:lvl1pPr>
          </a:lstStyle>
          <a:p>
            <a:pPr>
              <a:defRPr/>
            </a:pPr>
            <a:r>
              <a:rPr lang="en-US"/>
              <a:t>page </a:t>
            </a:r>
            <a:fld id="{DCEEA166-B7CB-4092-8264-891A3C4590D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3"/>
          <p:cNvSpPr/>
          <p:nvPr userDrawn="1"/>
        </p:nvSpPr>
        <p:spPr>
          <a:xfrm>
            <a:off x="555625" y="1249363"/>
            <a:ext cx="8045450" cy="26987"/>
          </a:xfrm>
          <a:prstGeom prst="round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A10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0"/>
          </p:nvPr>
        </p:nvSpPr>
        <p:spPr/>
        <p:txBody>
          <a:bodyPr/>
          <a:lstStyle>
            <a:lvl1pPr>
              <a:defRPr/>
            </a:lvl1pPr>
          </a:lstStyle>
          <a:p>
            <a:pPr>
              <a:defRPr/>
            </a:pPr>
            <a:r>
              <a:rPr lang="en-US"/>
              <a:t>page </a:t>
            </a:r>
            <a:fld id="{7965E548-70AD-43F3-8FE2-70DBBC14AAB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
          <p:cNvSpPr>
            <a:spLocks noGrp="1" noChangeArrowheads="1"/>
          </p:cNvSpPr>
          <p:nvPr>
            <p:ph type="sldNum" sz="quarter" idx="10"/>
          </p:nvPr>
        </p:nvSpPr>
        <p:spPr>
          <a:ln/>
        </p:spPr>
        <p:txBody>
          <a:bodyPr/>
          <a:lstStyle>
            <a:lvl1pPr>
              <a:defRPr/>
            </a:lvl1pPr>
          </a:lstStyle>
          <a:p>
            <a:pPr>
              <a:defRPr/>
            </a:pPr>
            <a:r>
              <a:rPr lang="en-US"/>
              <a:t>page </a:t>
            </a:r>
            <a:fld id="{9EC3289A-DB43-4DD7-BDBF-ADDD8BCDAA8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ed Rectangle 4"/>
          <p:cNvSpPr/>
          <p:nvPr userDrawn="1"/>
        </p:nvSpPr>
        <p:spPr>
          <a:xfrm>
            <a:off x="555625" y="1249363"/>
            <a:ext cx="8045450" cy="26987"/>
          </a:xfrm>
          <a:prstGeom prst="round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A100"/>
              </a:solidFil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5240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4"/>
          <p:cNvSpPr>
            <a:spLocks noGrp="1"/>
          </p:cNvSpPr>
          <p:nvPr>
            <p:ph type="sldNum" sz="quarter" idx="10"/>
          </p:nvPr>
        </p:nvSpPr>
        <p:spPr/>
        <p:txBody>
          <a:bodyPr/>
          <a:lstStyle>
            <a:lvl1pPr>
              <a:defRPr/>
            </a:lvl1pPr>
          </a:lstStyle>
          <a:p>
            <a:pPr>
              <a:defRPr/>
            </a:pPr>
            <a:r>
              <a:rPr lang="en-US"/>
              <a:t>page </a:t>
            </a:r>
            <a:fld id="{12910EA0-9316-49CE-9444-0E7DA8B42B6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ounded Rectangle 2"/>
          <p:cNvSpPr/>
          <p:nvPr userDrawn="1"/>
        </p:nvSpPr>
        <p:spPr>
          <a:xfrm>
            <a:off x="555625" y="1249363"/>
            <a:ext cx="8045450" cy="26987"/>
          </a:xfrm>
          <a:prstGeom prst="round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A10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2"/>
          <p:cNvSpPr>
            <a:spLocks noGrp="1"/>
          </p:cNvSpPr>
          <p:nvPr>
            <p:ph type="sldNum" sz="quarter" idx="10"/>
          </p:nvPr>
        </p:nvSpPr>
        <p:spPr/>
        <p:txBody>
          <a:bodyPr/>
          <a:lstStyle>
            <a:lvl1pPr>
              <a:defRPr/>
            </a:lvl1pPr>
          </a:lstStyle>
          <a:p>
            <a:pPr>
              <a:defRPr/>
            </a:pPr>
            <a:r>
              <a:rPr lang="en-US"/>
              <a:t>page </a:t>
            </a:r>
            <a:fld id="{71FD5DFD-4122-44E7-8E52-E307497446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sldNum" sz="quarter" idx="10"/>
          </p:nvPr>
        </p:nvSpPr>
        <p:spPr>
          <a:ln/>
        </p:spPr>
        <p:txBody>
          <a:bodyPr/>
          <a:lstStyle>
            <a:lvl1pPr>
              <a:defRPr/>
            </a:lvl1pPr>
          </a:lstStyle>
          <a:p>
            <a:pPr>
              <a:defRPr/>
            </a:pPr>
            <a:r>
              <a:rPr lang="en-US"/>
              <a:t>page </a:t>
            </a:r>
            <a:fld id="{765A742B-6CC8-46BF-A2CE-8B0B1AA5335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ounded Rectangle 3"/>
          <p:cNvSpPr/>
          <p:nvPr userDrawn="1"/>
        </p:nvSpPr>
        <p:spPr>
          <a:xfrm>
            <a:off x="555625" y="1249363"/>
            <a:ext cx="8045450" cy="26987"/>
          </a:xfrm>
          <a:prstGeom prst="round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A10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0"/>
          </p:nvPr>
        </p:nvSpPr>
        <p:spPr/>
        <p:txBody>
          <a:bodyPr/>
          <a:lstStyle>
            <a:lvl1pPr>
              <a:defRPr/>
            </a:lvl1pPr>
          </a:lstStyle>
          <a:p>
            <a:pPr>
              <a:defRPr/>
            </a:pPr>
            <a:r>
              <a:rPr lang="en-US"/>
              <a:t>page </a:t>
            </a:r>
            <a:fld id="{61CB692B-C40A-4455-9073-E699288405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4" name="Rounded Rectangle 3"/>
          <p:cNvSpPr/>
          <p:nvPr userDrawn="1"/>
        </p:nvSpPr>
        <p:spPr>
          <a:xfrm>
            <a:off x="555625" y="1249363"/>
            <a:ext cx="8045450" cy="26987"/>
          </a:xfrm>
          <a:prstGeom prst="round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A100"/>
              </a:solidFill>
            </a:endParaRPr>
          </a:p>
        </p:txBody>
      </p:sp>
      <p:sp>
        <p:nvSpPr>
          <p:cNvPr id="2" name="Title 1"/>
          <p:cNvSpPr>
            <a:spLocks noGrp="1"/>
          </p:cNvSpPr>
          <p:nvPr>
            <p:ph type="title"/>
          </p:nvPr>
        </p:nvSpPr>
        <p:spPr>
          <a:xfrm>
            <a:off x="457200" y="227013"/>
            <a:ext cx="8229600" cy="10699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524000"/>
            <a:ext cx="8229600" cy="4602163"/>
          </a:xfrm>
        </p:spPr>
        <p:txBody>
          <a:bodyPr/>
          <a:lstStyle/>
          <a:p>
            <a:pPr lvl="0"/>
            <a:endParaRPr lang="en-US" noProof="0" smtClean="0"/>
          </a:p>
        </p:txBody>
      </p:sp>
      <p:sp>
        <p:nvSpPr>
          <p:cNvPr id="5" name="Slide Number Placeholder 3"/>
          <p:cNvSpPr>
            <a:spLocks noGrp="1"/>
          </p:cNvSpPr>
          <p:nvPr>
            <p:ph type="sldNum" sz="quarter" idx="10"/>
          </p:nvPr>
        </p:nvSpPr>
        <p:spPr/>
        <p:txBody>
          <a:bodyPr/>
          <a:lstStyle>
            <a:lvl1pPr>
              <a:defRPr/>
            </a:lvl1pPr>
          </a:lstStyle>
          <a:p>
            <a:pPr>
              <a:defRPr/>
            </a:pPr>
            <a:r>
              <a:rPr lang="en-US"/>
              <a:t>page </a:t>
            </a:r>
            <a:fld id="{9E116B0C-56A5-44C3-8EF7-76C24F172C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4" name="Rounded Rectangle 3"/>
          <p:cNvSpPr/>
          <p:nvPr userDrawn="1"/>
        </p:nvSpPr>
        <p:spPr>
          <a:xfrm>
            <a:off x="555625" y="1249363"/>
            <a:ext cx="8045450" cy="26987"/>
          </a:xfrm>
          <a:prstGeom prst="round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A100"/>
              </a:solidFill>
            </a:endParaRPr>
          </a:p>
        </p:txBody>
      </p:sp>
      <p:sp>
        <p:nvSpPr>
          <p:cNvPr id="2" name="Title 1"/>
          <p:cNvSpPr>
            <a:spLocks noGrp="1"/>
          </p:cNvSpPr>
          <p:nvPr>
            <p:ph type="title"/>
          </p:nvPr>
        </p:nvSpPr>
        <p:spPr>
          <a:xfrm>
            <a:off x="457200" y="227013"/>
            <a:ext cx="8229600" cy="10699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524000"/>
            <a:ext cx="8229600" cy="4602163"/>
          </a:xfrm>
        </p:spPr>
        <p:txBody>
          <a:bodyPr/>
          <a:lstStyle/>
          <a:p>
            <a:pPr lvl="0"/>
            <a:endParaRPr lang="en-US" noProof="0" smtClean="0"/>
          </a:p>
        </p:txBody>
      </p:sp>
      <p:sp>
        <p:nvSpPr>
          <p:cNvPr id="5" name="Slide Number Placeholder 3"/>
          <p:cNvSpPr>
            <a:spLocks noGrp="1"/>
          </p:cNvSpPr>
          <p:nvPr>
            <p:ph type="sldNum" sz="quarter" idx="10"/>
          </p:nvPr>
        </p:nvSpPr>
        <p:spPr/>
        <p:txBody>
          <a:bodyPr/>
          <a:lstStyle>
            <a:lvl1pPr>
              <a:defRPr/>
            </a:lvl1pPr>
          </a:lstStyle>
          <a:p>
            <a:pPr>
              <a:defRPr/>
            </a:pPr>
            <a:r>
              <a:rPr lang="en-US"/>
              <a:t>page </a:t>
            </a:r>
            <a:fld id="{33B4975F-FACC-41B4-8988-5972C18D71C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4"/>
          <p:cNvGrpSpPr>
            <a:grpSpLocks/>
          </p:cNvGrpSpPr>
          <p:nvPr userDrawn="1"/>
        </p:nvGrpSpPr>
        <p:grpSpPr bwMode="auto">
          <a:xfrm>
            <a:off x="0" y="6348413"/>
            <a:ext cx="9144000" cy="509587"/>
            <a:chOff x="0" y="3999"/>
            <a:chExt cx="5760" cy="321"/>
          </a:xfrm>
        </p:grpSpPr>
        <p:sp>
          <p:nvSpPr>
            <p:cNvPr id="1045" name="Rectangle 21"/>
            <p:cNvSpPr>
              <a:spLocks noChangeArrowheads="1"/>
            </p:cNvSpPr>
            <p:nvPr userDrawn="1"/>
          </p:nvSpPr>
          <p:spPr bwMode="auto">
            <a:xfrm>
              <a:off x="0" y="3999"/>
              <a:ext cx="5760" cy="321"/>
            </a:xfrm>
            <a:prstGeom prst="rect">
              <a:avLst/>
            </a:prstGeom>
            <a:solidFill>
              <a:srgbClr val="FFFFFF"/>
            </a:solidFill>
            <a:ln w="9525">
              <a:noFill/>
              <a:miter lim="800000"/>
              <a:headEnd/>
              <a:tailEnd/>
            </a:ln>
            <a:effectLst/>
          </p:spPr>
          <p:txBody>
            <a:bodyPr wrap="none" anchor="ctr"/>
            <a:lstStyle/>
            <a:p>
              <a:pPr>
                <a:defRPr/>
              </a:pPr>
              <a:endParaRPr lang="en-US"/>
            </a:p>
          </p:txBody>
        </p:sp>
        <p:sp>
          <p:nvSpPr>
            <p:cNvPr id="1046" name="Rectangle 22"/>
            <p:cNvSpPr>
              <a:spLocks noChangeArrowheads="1"/>
            </p:cNvSpPr>
            <p:nvPr userDrawn="1"/>
          </p:nvSpPr>
          <p:spPr bwMode="auto">
            <a:xfrm>
              <a:off x="4150" y="4061"/>
              <a:ext cx="1550" cy="183"/>
            </a:xfrm>
            <a:prstGeom prst="rect">
              <a:avLst/>
            </a:prstGeom>
            <a:noFill/>
            <a:ln w="9525">
              <a:noFill/>
              <a:miter lim="800000"/>
              <a:headEnd/>
              <a:tailEnd/>
            </a:ln>
            <a:effectLst/>
          </p:spPr>
          <p:txBody>
            <a:bodyPr>
              <a:spAutoFit/>
            </a:bodyPr>
            <a:lstStyle/>
            <a:p>
              <a:pPr algn="r" eaLnBrk="0" hangingPunct="0">
                <a:spcBef>
                  <a:spcPct val="0"/>
                </a:spcBef>
                <a:defRPr/>
              </a:pPr>
              <a:r>
                <a:rPr lang="en-US" sz="1300">
                  <a:solidFill>
                    <a:srgbClr val="7E8082"/>
                  </a:solidFill>
                </a:rPr>
                <a:t>blueshieldcafoundation.org</a:t>
              </a:r>
            </a:p>
          </p:txBody>
        </p:sp>
        <p:sp>
          <p:nvSpPr>
            <p:cNvPr id="1047" name="Rectangle 23"/>
            <p:cNvSpPr>
              <a:spLocks noChangeArrowheads="1"/>
            </p:cNvSpPr>
            <p:nvPr userDrawn="1"/>
          </p:nvSpPr>
          <p:spPr bwMode="auto">
            <a:xfrm>
              <a:off x="60" y="4061"/>
              <a:ext cx="2900" cy="183"/>
            </a:xfrm>
            <a:prstGeom prst="rect">
              <a:avLst/>
            </a:prstGeom>
            <a:noFill/>
            <a:ln w="9525">
              <a:noFill/>
              <a:miter lim="800000"/>
              <a:headEnd/>
              <a:tailEnd/>
            </a:ln>
            <a:effectLst/>
          </p:spPr>
          <p:txBody>
            <a:bodyPr>
              <a:spAutoFit/>
            </a:bodyPr>
            <a:lstStyle/>
            <a:p>
              <a:pPr eaLnBrk="0" hangingPunct="0">
                <a:spcBef>
                  <a:spcPct val="0"/>
                </a:spcBef>
                <a:defRPr/>
              </a:pPr>
              <a:endParaRPr lang="en-US" sz="1300">
                <a:solidFill>
                  <a:srgbClr val="0090C8"/>
                </a:solidFill>
              </a:endParaRPr>
            </a:p>
          </p:txBody>
        </p:sp>
      </p:grpSp>
      <p:sp>
        <p:nvSpPr>
          <p:cNvPr id="1027" name="Rectangle 2"/>
          <p:cNvSpPr>
            <a:spLocks noGrp="1" noChangeArrowheads="1"/>
          </p:cNvSpPr>
          <p:nvPr>
            <p:ph type="title"/>
          </p:nvPr>
        </p:nvSpPr>
        <p:spPr bwMode="auto">
          <a:xfrm>
            <a:off x="457200" y="227013"/>
            <a:ext cx="8229600" cy="10699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524000"/>
            <a:ext cx="82296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4" name="Rectangle 20"/>
          <p:cNvSpPr>
            <a:spLocks noGrp="1" noChangeArrowheads="1"/>
          </p:cNvSpPr>
          <p:nvPr>
            <p:ph type="sldNum" sz="quarter" idx="4"/>
          </p:nvPr>
        </p:nvSpPr>
        <p:spPr bwMode="auto">
          <a:xfrm>
            <a:off x="4165600" y="6369050"/>
            <a:ext cx="8128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spcBef>
                <a:spcPct val="0"/>
              </a:spcBef>
              <a:defRPr sz="900">
                <a:solidFill>
                  <a:srgbClr val="000000"/>
                </a:solidFill>
              </a:defRPr>
            </a:lvl1pPr>
          </a:lstStyle>
          <a:p>
            <a:pPr>
              <a:defRPr/>
            </a:pPr>
            <a:r>
              <a:rPr lang="en-US"/>
              <a:t>page </a:t>
            </a:r>
            <a:fld id="{B3CE6A1D-1242-4183-8063-2D4D97731AF6}" type="slidenum">
              <a:rPr lang="en-US"/>
              <a:pPr>
                <a:defRPr/>
              </a:pPr>
              <a:t>‹#›</a:t>
            </a:fld>
            <a:endParaRPr lang="en-US"/>
          </a:p>
        </p:txBody>
      </p:sp>
      <p:pic>
        <p:nvPicPr>
          <p:cNvPr id="1030" name="Picture 25" descr="BSCFoundation2010_4C_oneline"/>
          <p:cNvPicPr>
            <a:picLocks noChangeAspect="1" noChangeArrowheads="1"/>
          </p:cNvPicPr>
          <p:nvPr userDrawn="1"/>
        </p:nvPicPr>
        <p:blipFill>
          <a:blip r:embed="rId13" cstate="print"/>
          <a:srcRect/>
          <a:stretch>
            <a:fillRect/>
          </a:stretch>
        </p:blipFill>
        <p:spPr bwMode="auto">
          <a:xfrm>
            <a:off x="228600" y="6523038"/>
            <a:ext cx="2449513" cy="1619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3" r:id="rId3"/>
    <p:sldLayoutId id="2147483737" r:id="rId4"/>
    <p:sldLayoutId id="2147483738" r:id="rId5"/>
    <p:sldLayoutId id="2147483734" r:id="rId6"/>
    <p:sldLayoutId id="2147483739" r:id="rId7"/>
    <p:sldLayoutId id="2147483740" r:id="rId8"/>
    <p:sldLayoutId id="2147483741" r:id="rId9"/>
    <p:sldLayoutId id="2147483742" r:id="rId10"/>
    <p:sldLayoutId id="2147483743" r:id="rId11"/>
  </p:sldLayoutIdLst>
  <p:hf hdr="0" ftr="0" dt="0"/>
  <p:txStyles>
    <p:titleStyle>
      <a:lvl1pPr algn="l" rtl="0" eaLnBrk="0" fontAlgn="base" hangingPunct="0">
        <a:lnSpc>
          <a:spcPts val="4200"/>
        </a:lnSpc>
        <a:spcBef>
          <a:spcPct val="0"/>
        </a:spcBef>
        <a:spcAft>
          <a:spcPct val="0"/>
        </a:spcAft>
        <a:defRPr sz="3600">
          <a:solidFill>
            <a:srgbClr val="0082DE"/>
          </a:solidFill>
          <a:latin typeface="+mj-lt"/>
          <a:ea typeface="+mj-ea"/>
          <a:cs typeface="+mj-cs"/>
        </a:defRPr>
      </a:lvl1pPr>
      <a:lvl2pPr algn="l" rtl="0" eaLnBrk="0" fontAlgn="base" hangingPunct="0">
        <a:lnSpc>
          <a:spcPts val="4200"/>
        </a:lnSpc>
        <a:spcBef>
          <a:spcPct val="0"/>
        </a:spcBef>
        <a:spcAft>
          <a:spcPct val="0"/>
        </a:spcAft>
        <a:defRPr sz="3600">
          <a:solidFill>
            <a:srgbClr val="0082DE"/>
          </a:solidFill>
          <a:latin typeface="Century Gothic" pitchFamily="84" charset="0"/>
          <a:cs typeface="Arial" charset="0"/>
        </a:defRPr>
      </a:lvl2pPr>
      <a:lvl3pPr algn="l" rtl="0" eaLnBrk="0" fontAlgn="base" hangingPunct="0">
        <a:lnSpc>
          <a:spcPts val="4200"/>
        </a:lnSpc>
        <a:spcBef>
          <a:spcPct val="0"/>
        </a:spcBef>
        <a:spcAft>
          <a:spcPct val="0"/>
        </a:spcAft>
        <a:defRPr sz="3600">
          <a:solidFill>
            <a:srgbClr val="0082DE"/>
          </a:solidFill>
          <a:latin typeface="Century Gothic" pitchFamily="84" charset="0"/>
          <a:cs typeface="Arial" charset="0"/>
        </a:defRPr>
      </a:lvl3pPr>
      <a:lvl4pPr algn="l" rtl="0" eaLnBrk="0" fontAlgn="base" hangingPunct="0">
        <a:lnSpc>
          <a:spcPts val="4200"/>
        </a:lnSpc>
        <a:spcBef>
          <a:spcPct val="0"/>
        </a:spcBef>
        <a:spcAft>
          <a:spcPct val="0"/>
        </a:spcAft>
        <a:defRPr sz="3600">
          <a:solidFill>
            <a:srgbClr val="0082DE"/>
          </a:solidFill>
          <a:latin typeface="Century Gothic" pitchFamily="84" charset="0"/>
          <a:cs typeface="Arial" charset="0"/>
        </a:defRPr>
      </a:lvl4pPr>
      <a:lvl5pPr algn="l" rtl="0" eaLnBrk="0" fontAlgn="base" hangingPunct="0">
        <a:lnSpc>
          <a:spcPts val="4200"/>
        </a:lnSpc>
        <a:spcBef>
          <a:spcPct val="0"/>
        </a:spcBef>
        <a:spcAft>
          <a:spcPct val="0"/>
        </a:spcAft>
        <a:defRPr sz="3600">
          <a:solidFill>
            <a:srgbClr val="0082DE"/>
          </a:solidFill>
          <a:latin typeface="Century Gothic" pitchFamily="84" charset="0"/>
          <a:cs typeface="Arial" charset="0"/>
        </a:defRPr>
      </a:lvl5pPr>
      <a:lvl6pPr marL="457200" algn="l" rtl="0" fontAlgn="base">
        <a:lnSpc>
          <a:spcPts val="4200"/>
        </a:lnSpc>
        <a:spcBef>
          <a:spcPct val="0"/>
        </a:spcBef>
        <a:spcAft>
          <a:spcPct val="0"/>
        </a:spcAft>
        <a:defRPr sz="3600">
          <a:solidFill>
            <a:srgbClr val="0092D2"/>
          </a:solidFill>
          <a:latin typeface="Century Gothic" pitchFamily="84" charset="0"/>
          <a:cs typeface="Arial" charset="0"/>
        </a:defRPr>
      </a:lvl6pPr>
      <a:lvl7pPr marL="914400" algn="l" rtl="0" fontAlgn="base">
        <a:lnSpc>
          <a:spcPts val="4200"/>
        </a:lnSpc>
        <a:spcBef>
          <a:spcPct val="0"/>
        </a:spcBef>
        <a:spcAft>
          <a:spcPct val="0"/>
        </a:spcAft>
        <a:defRPr sz="3600">
          <a:solidFill>
            <a:srgbClr val="0092D2"/>
          </a:solidFill>
          <a:latin typeface="Century Gothic" pitchFamily="84" charset="0"/>
          <a:cs typeface="Arial" charset="0"/>
        </a:defRPr>
      </a:lvl7pPr>
      <a:lvl8pPr marL="1371600" algn="l" rtl="0" fontAlgn="base">
        <a:lnSpc>
          <a:spcPts val="4200"/>
        </a:lnSpc>
        <a:spcBef>
          <a:spcPct val="0"/>
        </a:spcBef>
        <a:spcAft>
          <a:spcPct val="0"/>
        </a:spcAft>
        <a:defRPr sz="3600">
          <a:solidFill>
            <a:srgbClr val="0092D2"/>
          </a:solidFill>
          <a:latin typeface="Century Gothic" pitchFamily="84" charset="0"/>
          <a:cs typeface="Arial" charset="0"/>
        </a:defRPr>
      </a:lvl8pPr>
      <a:lvl9pPr marL="1828800" algn="l" rtl="0" fontAlgn="base">
        <a:lnSpc>
          <a:spcPts val="4200"/>
        </a:lnSpc>
        <a:spcBef>
          <a:spcPct val="0"/>
        </a:spcBef>
        <a:spcAft>
          <a:spcPct val="0"/>
        </a:spcAft>
        <a:defRPr sz="3600">
          <a:solidFill>
            <a:srgbClr val="0092D2"/>
          </a:solidFill>
          <a:latin typeface="Century Gothic" pitchFamily="84" charset="0"/>
          <a:cs typeface="Arial" charset="0"/>
        </a:defRPr>
      </a:lvl9pPr>
    </p:titleStyle>
    <p:bodyStyle>
      <a:lvl1pPr algn="l" rtl="0" eaLnBrk="0" fontAlgn="base" hangingPunct="0">
        <a:spcBef>
          <a:spcPct val="29000"/>
        </a:spcBef>
        <a:spcAft>
          <a:spcPct val="0"/>
        </a:spcAft>
        <a:defRPr sz="1700">
          <a:solidFill>
            <a:schemeClr val="tx1"/>
          </a:solidFill>
          <a:latin typeface="+mn-lt"/>
          <a:ea typeface="+mn-ea"/>
          <a:cs typeface="+mn-cs"/>
        </a:defRPr>
      </a:lvl1pPr>
      <a:lvl2pPr marL="227013" indent="-225425" algn="l" rtl="0" eaLnBrk="0" fontAlgn="base" hangingPunct="0">
        <a:spcBef>
          <a:spcPct val="20000"/>
        </a:spcBef>
        <a:spcAft>
          <a:spcPct val="29000"/>
        </a:spcAft>
        <a:buClr>
          <a:schemeClr val="tx2"/>
        </a:buClr>
        <a:buSzPct val="80000"/>
        <a:buChar char="•"/>
        <a:defRPr sz="1700">
          <a:solidFill>
            <a:schemeClr val="tx1"/>
          </a:solidFill>
          <a:latin typeface="+mn-lt"/>
          <a:cs typeface="+mn-cs"/>
        </a:defRPr>
      </a:lvl2pPr>
      <a:lvl3pPr marL="228600" algn="l" rtl="0" eaLnBrk="0" fontAlgn="base" hangingPunct="0">
        <a:spcBef>
          <a:spcPct val="29000"/>
        </a:spcBef>
        <a:spcAft>
          <a:spcPct val="0"/>
        </a:spcAft>
        <a:buClr>
          <a:schemeClr val="tx2"/>
        </a:buClr>
        <a:buSzPct val="80000"/>
        <a:defRPr sz="1700">
          <a:solidFill>
            <a:schemeClr val="tx1"/>
          </a:solidFill>
          <a:latin typeface="+mn-lt"/>
          <a:cs typeface="+mn-cs"/>
        </a:defRPr>
      </a:lvl3pPr>
      <a:lvl4pPr marL="454025" indent="-220663" algn="l" rtl="0" eaLnBrk="0" fontAlgn="base" hangingPunct="0">
        <a:spcBef>
          <a:spcPct val="15000"/>
        </a:spcBef>
        <a:spcAft>
          <a:spcPct val="15000"/>
        </a:spcAft>
        <a:buClr>
          <a:schemeClr val="tx2"/>
        </a:buClr>
        <a:buSzPct val="80000"/>
        <a:buChar char="•"/>
        <a:defRPr sz="1700">
          <a:solidFill>
            <a:schemeClr val="tx1"/>
          </a:solidFill>
          <a:latin typeface="+mn-lt"/>
          <a:cs typeface="+mn-cs"/>
        </a:defRPr>
      </a:lvl4pPr>
      <a:lvl5pPr marL="2303463" indent="-244475" algn="l" rtl="0" eaLnBrk="0" fontAlgn="base" hangingPunct="0">
        <a:lnSpc>
          <a:spcPct val="97000"/>
        </a:lnSpc>
        <a:spcBef>
          <a:spcPts val="200"/>
        </a:spcBef>
        <a:spcAft>
          <a:spcPts val="400"/>
        </a:spcAft>
        <a:buFont typeface="Century Gothic" pitchFamily="84" charset="0"/>
        <a:buChar char="–"/>
        <a:defRPr sz="1700">
          <a:solidFill>
            <a:schemeClr val="tx1"/>
          </a:solidFill>
          <a:latin typeface="+mn-lt"/>
          <a:cs typeface="+mn-cs"/>
        </a:defRPr>
      </a:lvl5pPr>
      <a:lvl6pPr marL="2760663" indent="-244475" algn="l" rtl="0" fontAlgn="base">
        <a:lnSpc>
          <a:spcPct val="97000"/>
        </a:lnSpc>
        <a:spcBef>
          <a:spcPts val="200"/>
        </a:spcBef>
        <a:spcAft>
          <a:spcPts val="400"/>
        </a:spcAft>
        <a:buFont typeface="Century Gothic" pitchFamily="84" charset="0"/>
        <a:buChar char="–"/>
        <a:defRPr sz="1700">
          <a:solidFill>
            <a:schemeClr val="tx1"/>
          </a:solidFill>
          <a:latin typeface="+mn-lt"/>
          <a:cs typeface="+mn-cs"/>
        </a:defRPr>
      </a:lvl6pPr>
      <a:lvl7pPr marL="3217863" indent="-244475" algn="l" rtl="0" fontAlgn="base">
        <a:lnSpc>
          <a:spcPct val="97000"/>
        </a:lnSpc>
        <a:spcBef>
          <a:spcPts val="200"/>
        </a:spcBef>
        <a:spcAft>
          <a:spcPts val="400"/>
        </a:spcAft>
        <a:buFont typeface="Century Gothic" pitchFamily="84" charset="0"/>
        <a:buChar char="–"/>
        <a:defRPr sz="1700">
          <a:solidFill>
            <a:schemeClr val="tx1"/>
          </a:solidFill>
          <a:latin typeface="+mn-lt"/>
          <a:cs typeface="+mn-cs"/>
        </a:defRPr>
      </a:lvl7pPr>
      <a:lvl8pPr marL="3675063" indent="-244475" algn="l" rtl="0" fontAlgn="base">
        <a:lnSpc>
          <a:spcPct val="97000"/>
        </a:lnSpc>
        <a:spcBef>
          <a:spcPts val="200"/>
        </a:spcBef>
        <a:spcAft>
          <a:spcPts val="400"/>
        </a:spcAft>
        <a:buFont typeface="Century Gothic" pitchFamily="84" charset="0"/>
        <a:buChar char="–"/>
        <a:defRPr sz="1700">
          <a:solidFill>
            <a:schemeClr val="tx1"/>
          </a:solidFill>
          <a:latin typeface="+mn-lt"/>
          <a:cs typeface="+mn-cs"/>
        </a:defRPr>
      </a:lvl8pPr>
      <a:lvl9pPr marL="4132263" indent="-244475" algn="l" rtl="0" fontAlgn="base">
        <a:lnSpc>
          <a:spcPct val="97000"/>
        </a:lnSpc>
        <a:spcBef>
          <a:spcPts val="200"/>
        </a:spcBef>
        <a:spcAft>
          <a:spcPts val="400"/>
        </a:spcAft>
        <a:buFont typeface="Century Gothic" pitchFamily="84" charset="0"/>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3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dt" sz="quarter" idx="10"/>
          </p:nvPr>
        </p:nvSpPr>
        <p:spPr>
          <a:noFill/>
        </p:spPr>
        <p:txBody>
          <a:bodyPr/>
          <a:lstStyle/>
          <a:p>
            <a:r>
              <a:rPr lang="en-US" dirty="0" smtClean="0"/>
              <a:t>October 23, 2013</a:t>
            </a:r>
          </a:p>
        </p:txBody>
      </p:sp>
      <p:sp>
        <p:nvSpPr>
          <p:cNvPr id="11267" name="Rectangle 15"/>
          <p:cNvSpPr>
            <a:spLocks noGrp="1" noChangeArrowheads="1"/>
          </p:cNvSpPr>
          <p:nvPr>
            <p:ph type="ctrTitle"/>
          </p:nvPr>
        </p:nvSpPr>
        <p:spPr>
          <a:xfrm>
            <a:off x="812800" y="2667000"/>
            <a:ext cx="8229600" cy="990600"/>
          </a:xfrm>
          <a:noFill/>
        </p:spPr>
        <p:txBody>
          <a:bodyPr/>
          <a:lstStyle/>
          <a:p>
            <a:pPr eaLnBrk="1" hangingPunct="1"/>
            <a:r>
              <a:rPr lang="en-US" dirty="0" smtClean="0"/>
              <a:t>building better healthcare</a:t>
            </a:r>
            <a:br>
              <a:rPr lang="en-US" dirty="0" smtClean="0"/>
            </a:br>
            <a:r>
              <a:rPr lang="en-US" dirty="0" smtClean="0"/>
              <a:t>for low-income Californians</a:t>
            </a:r>
          </a:p>
        </p:txBody>
      </p:sp>
      <p:sp>
        <p:nvSpPr>
          <p:cNvPr id="11268" name="Text Box 6"/>
          <p:cNvSpPr txBox="1">
            <a:spLocks noChangeArrowheads="1"/>
          </p:cNvSpPr>
          <p:nvPr/>
        </p:nvSpPr>
        <p:spPr bwMode="auto">
          <a:xfrm>
            <a:off x="838200" y="3562350"/>
            <a:ext cx="4114800" cy="1792799"/>
          </a:xfrm>
          <a:prstGeom prst="rect">
            <a:avLst/>
          </a:prstGeom>
          <a:noFill/>
          <a:ln w="9525" algn="ctr">
            <a:noFill/>
            <a:miter lim="800000"/>
            <a:headEnd/>
            <a:tailEnd/>
          </a:ln>
        </p:spPr>
        <p:txBody>
          <a:bodyPr>
            <a:spAutoFit/>
          </a:bodyPr>
          <a:lstStyle/>
          <a:p>
            <a:pPr>
              <a:spcBef>
                <a:spcPct val="0"/>
              </a:spcBef>
              <a:spcAft>
                <a:spcPts val="300"/>
              </a:spcAft>
            </a:pPr>
            <a:endParaRPr lang="en-US" sz="1400" dirty="0"/>
          </a:p>
          <a:p>
            <a:pPr>
              <a:spcBef>
                <a:spcPct val="0"/>
              </a:spcBef>
              <a:spcAft>
                <a:spcPts val="300"/>
              </a:spcAft>
            </a:pPr>
            <a:r>
              <a:rPr lang="en-US" sz="1400" dirty="0" smtClean="0"/>
              <a:t>Presenter:</a:t>
            </a:r>
            <a:r>
              <a:rPr lang="en-US" sz="1400" dirty="0"/>
              <a:t/>
            </a:r>
            <a:br>
              <a:rPr lang="en-US" sz="1400" dirty="0"/>
            </a:br>
            <a:r>
              <a:rPr lang="en-US" sz="1400" dirty="0" smtClean="0"/>
              <a:t>Gary Langer</a:t>
            </a:r>
          </a:p>
          <a:p>
            <a:pPr>
              <a:spcBef>
                <a:spcPct val="0"/>
              </a:spcBef>
              <a:spcAft>
                <a:spcPts val="300"/>
              </a:spcAft>
            </a:pPr>
            <a:r>
              <a:rPr lang="en-US" sz="1400" dirty="0" smtClean="0"/>
              <a:t>Langer Research Associates</a:t>
            </a:r>
          </a:p>
          <a:p>
            <a:pPr>
              <a:spcBef>
                <a:spcPct val="0"/>
              </a:spcBef>
              <a:spcAft>
                <a:spcPts val="300"/>
              </a:spcAft>
            </a:pPr>
            <a:r>
              <a:rPr lang="en-US" sz="1400" dirty="0" err="1" smtClean="0">
                <a:solidFill>
                  <a:schemeClr val="tx2"/>
                </a:solidFill>
              </a:rPr>
              <a:t>langerresearch.com</a:t>
            </a:r>
            <a:endParaRPr lang="en-US" sz="1400" dirty="0" smtClean="0">
              <a:solidFill>
                <a:schemeClr val="tx2"/>
              </a:solidFill>
            </a:endParaRPr>
          </a:p>
          <a:p>
            <a:pPr>
              <a:spcBef>
                <a:spcPct val="0"/>
              </a:spcBef>
              <a:spcAft>
                <a:spcPts val="300"/>
              </a:spcAft>
            </a:pPr>
            <a:r>
              <a:rPr lang="en-US" sz="1400" dirty="0" smtClean="0">
                <a:solidFill>
                  <a:schemeClr val="accent2"/>
                </a:solidFill>
              </a:rPr>
              <a:t>@</a:t>
            </a:r>
            <a:r>
              <a:rPr lang="en-US" sz="1400" dirty="0" err="1" smtClean="0">
                <a:solidFill>
                  <a:schemeClr val="accent2"/>
                </a:solidFill>
              </a:rPr>
              <a:t>LangerResearch</a:t>
            </a:r>
            <a:endParaRPr lang="en-US" sz="1400" dirty="0">
              <a:solidFill>
                <a:schemeClr val="accent2"/>
              </a:solidFill>
            </a:endParaRPr>
          </a:p>
          <a:p>
            <a:pPr>
              <a:spcBef>
                <a:spcPct val="0"/>
              </a:spcBef>
              <a:spcAft>
                <a:spcPts val="300"/>
              </a:spcAft>
            </a:pP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is essential</a:t>
            </a:r>
            <a:endParaRPr lang="en-US" dirty="0"/>
          </a:p>
        </p:txBody>
      </p:sp>
      <p:sp>
        <p:nvSpPr>
          <p:cNvPr id="3" name="Slide Number Placeholder 2"/>
          <p:cNvSpPr>
            <a:spLocks noGrp="1"/>
          </p:cNvSpPr>
          <p:nvPr>
            <p:ph type="sldNum" sz="quarter" idx="10"/>
          </p:nvPr>
        </p:nvSpPr>
        <p:spPr/>
        <p:txBody>
          <a:bodyPr/>
          <a:lstStyle/>
          <a:p>
            <a:pPr>
              <a:defRPr/>
            </a:pPr>
            <a:r>
              <a:rPr lang="en-US" smtClean="0"/>
              <a:t>page </a:t>
            </a:r>
            <a:fld id="{71FD5DFD-4122-44E7-8E52-E30749744679}" type="slidenum">
              <a:rPr lang="en-US" smtClean="0"/>
              <a:pPr>
                <a:defRPr/>
              </a:pPr>
              <a:t>10</a:t>
            </a:fld>
            <a:endParaRPr lang="en-US"/>
          </a:p>
        </p:txBody>
      </p:sp>
      <p:pic>
        <p:nvPicPr>
          <p:cNvPr id="4" name="Picture 3" descr="Model Report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600200"/>
            <a:ext cx="4890515" cy="4751284"/>
          </a:xfrm>
          <a:prstGeom prst="rect">
            <a:avLst/>
          </a:prstGeom>
        </p:spPr>
      </p:pic>
    </p:spTree>
    <p:extLst>
      <p:ext uri="{BB962C8B-B14F-4D97-AF65-F5344CB8AC3E}">
        <p14:creationId xmlns:p14="http://schemas.microsoft.com/office/powerpoint/2010/main" val="3481135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smtClean="0"/>
              <a:t>desire for clear, accessible information</a:t>
            </a:r>
            <a:endParaRPr lang="en-US" sz="33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80536160"/>
              </p:ext>
            </p:extLst>
          </p:nvPr>
        </p:nvGraphicFramePr>
        <p:xfrm>
          <a:off x="457200" y="1752600"/>
          <a:ext cx="8229600" cy="46021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pPr>
              <a:defRPr/>
            </a:pPr>
            <a:r>
              <a:rPr lang="en-US" smtClean="0"/>
              <a:t>page </a:t>
            </a:r>
            <a:fld id="{7965E548-70AD-43F3-8FE2-70DBBC14AABC}" type="slidenum">
              <a:rPr lang="en-US" smtClean="0"/>
              <a:pPr>
                <a:defRPr/>
              </a:pPr>
              <a:t>11</a:t>
            </a:fld>
            <a:endParaRPr lang="en-US"/>
          </a:p>
        </p:txBody>
      </p:sp>
      <p:sp>
        <p:nvSpPr>
          <p:cNvPr id="6" name="TextBox 5"/>
          <p:cNvSpPr txBox="1"/>
          <p:nvPr/>
        </p:nvSpPr>
        <p:spPr>
          <a:xfrm>
            <a:off x="609600" y="1371600"/>
            <a:ext cx="8001000" cy="446276"/>
          </a:xfrm>
          <a:prstGeom prst="rect">
            <a:avLst/>
          </a:prstGeom>
          <a:noFill/>
        </p:spPr>
        <p:txBody>
          <a:bodyPr wrap="square" rtlCol="0">
            <a:spAutoFit/>
          </a:bodyPr>
          <a:lstStyle/>
          <a:p>
            <a:pPr algn="ctr"/>
            <a:r>
              <a:rPr lang="en-US" sz="2300" dirty="0" smtClean="0">
                <a:solidFill>
                  <a:srgbClr val="FFB000"/>
                </a:solidFill>
              </a:rPr>
              <a:t>overall</a:t>
            </a:r>
            <a:endParaRPr lang="en-US" sz="2300" dirty="0">
              <a:solidFill>
                <a:srgbClr val="FFB000"/>
              </a:solidFill>
            </a:endParaRPr>
          </a:p>
        </p:txBody>
      </p:sp>
    </p:spTree>
    <p:extLst>
      <p:ext uri="{BB962C8B-B14F-4D97-AF65-F5344CB8AC3E}">
        <p14:creationId xmlns:p14="http://schemas.microsoft.com/office/powerpoint/2010/main" val="134637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smtClean="0"/>
              <a:t>desire for clear, accessible information</a:t>
            </a:r>
            <a:endParaRPr lang="en-US" sz="33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10846476"/>
              </p:ext>
            </p:extLst>
          </p:nvPr>
        </p:nvGraphicFramePr>
        <p:xfrm>
          <a:off x="457200" y="1752600"/>
          <a:ext cx="8229600" cy="46021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pPr>
              <a:defRPr/>
            </a:pPr>
            <a:r>
              <a:rPr lang="en-US" smtClean="0"/>
              <a:t>page </a:t>
            </a:r>
            <a:fld id="{7965E548-70AD-43F3-8FE2-70DBBC14AABC}" type="slidenum">
              <a:rPr lang="en-US" smtClean="0"/>
              <a:pPr>
                <a:defRPr/>
              </a:pPr>
              <a:t>12</a:t>
            </a:fld>
            <a:endParaRPr lang="en-US"/>
          </a:p>
        </p:txBody>
      </p:sp>
      <p:sp>
        <p:nvSpPr>
          <p:cNvPr id="6" name="TextBox 5"/>
          <p:cNvSpPr txBox="1"/>
          <p:nvPr/>
        </p:nvSpPr>
        <p:spPr>
          <a:xfrm>
            <a:off x="609600" y="1371600"/>
            <a:ext cx="8001000" cy="446276"/>
          </a:xfrm>
          <a:prstGeom prst="rect">
            <a:avLst/>
          </a:prstGeom>
          <a:noFill/>
        </p:spPr>
        <p:txBody>
          <a:bodyPr wrap="square" rtlCol="0">
            <a:spAutoFit/>
          </a:bodyPr>
          <a:lstStyle/>
          <a:p>
            <a:pPr algn="ctr"/>
            <a:r>
              <a:rPr lang="en-US" sz="2300" b="1" dirty="0" smtClean="0">
                <a:solidFill>
                  <a:srgbClr val="FFB000"/>
                </a:solidFill>
              </a:rPr>
              <a:t>if information were clear and easily accessible</a:t>
            </a:r>
            <a:endParaRPr lang="en-US" sz="2300" b="1" dirty="0">
              <a:solidFill>
                <a:srgbClr val="FFB000"/>
              </a:solidFill>
            </a:endParaRPr>
          </a:p>
        </p:txBody>
      </p:sp>
    </p:spTree>
    <p:extLst>
      <p:ext uri="{BB962C8B-B14F-4D97-AF65-F5344CB8AC3E}">
        <p14:creationId xmlns:p14="http://schemas.microsoft.com/office/powerpoint/2010/main" val="1401825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smtClean="0"/>
              <a:t>top source of health information</a:t>
            </a:r>
            <a:endParaRPr lang="en-US" sz="33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01986138"/>
              </p:ext>
            </p:extLst>
          </p:nvPr>
        </p:nvGraphicFramePr>
        <p:xfrm>
          <a:off x="457200" y="1524000"/>
          <a:ext cx="8229600" cy="46021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pPr>
              <a:defRPr/>
            </a:pPr>
            <a:r>
              <a:rPr lang="en-US" smtClean="0"/>
              <a:t>page </a:t>
            </a:r>
            <a:fld id="{7965E548-70AD-43F3-8FE2-70DBBC14AABC}" type="slidenum">
              <a:rPr lang="en-US" smtClean="0"/>
              <a:pPr>
                <a:defRPr/>
              </a:pPr>
              <a:t>13</a:t>
            </a:fld>
            <a:endParaRPr lang="en-US"/>
          </a:p>
        </p:txBody>
      </p:sp>
    </p:spTree>
    <p:extLst>
      <p:ext uri="{BB962C8B-B14F-4D97-AF65-F5344CB8AC3E}">
        <p14:creationId xmlns:p14="http://schemas.microsoft.com/office/powerpoint/2010/main" val="904325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in health information sources</a:t>
            </a:r>
            <a:endParaRPr lang="en-US" dirty="0"/>
          </a:p>
        </p:txBody>
      </p:sp>
      <p:sp>
        <p:nvSpPr>
          <p:cNvPr id="5" name="Slide Number Placeholder 4"/>
          <p:cNvSpPr>
            <a:spLocks noGrp="1"/>
          </p:cNvSpPr>
          <p:nvPr>
            <p:ph type="sldNum" sz="quarter" idx="10"/>
          </p:nvPr>
        </p:nvSpPr>
        <p:spPr/>
        <p:txBody>
          <a:bodyPr/>
          <a:lstStyle/>
          <a:p>
            <a:pPr>
              <a:defRPr/>
            </a:pPr>
            <a:r>
              <a:rPr lang="en-US" smtClean="0"/>
              <a:t>page </a:t>
            </a:r>
            <a:fld id="{12910EA0-9316-49CE-9444-0E7DA8B42B69}" type="slidenum">
              <a:rPr lang="en-US" smtClean="0"/>
              <a:pPr>
                <a:defRPr/>
              </a:pPr>
              <a:t>14</a:t>
            </a:fld>
            <a:endParaRPr lang="en-US"/>
          </a:p>
        </p:txBody>
      </p:sp>
      <p:graphicFrame>
        <p:nvGraphicFramePr>
          <p:cNvPr id="7" name="Chart 6"/>
          <p:cNvGraphicFramePr/>
          <p:nvPr>
            <p:extLst>
              <p:ext uri="{D42A27DB-BD31-4B8C-83A1-F6EECF244321}">
                <p14:modId xmlns:p14="http://schemas.microsoft.com/office/powerpoint/2010/main" val="2194851960"/>
              </p:ext>
            </p:extLst>
          </p:nvPr>
        </p:nvGraphicFramePr>
        <p:xfrm>
          <a:off x="0" y="1219200"/>
          <a:ext cx="91440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8733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information source and the desire for more clear information</a:t>
            </a:r>
            <a:endParaRPr lang="en-US" dirty="0"/>
          </a:p>
        </p:txBody>
      </p:sp>
      <p:sp>
        <p:nvSpPr>
          <p:cNvPr id="5" name="Slide Number Placeholder 4"/>
          <p:cNvSpPr>
            <a:spLocks noGrp="1"/>
          </p:cNvSpPr>
          <p:nvPr>
            <p:ph type="sldNum" sz="quarter" idx="10"/>
          </p:nvPr>
        </p:nvSpPr>
        <p:spPr/>
        <p:txBody>
          <a:bodyPr/>
          <a:lstStyle/>
          <a:p>
            <a:pPr>
              <a:defRPr/>
            </a:pPr>
            <a:r>
              <a:rPr lang="en-US" smtClean="0"/>
              <a:t>page </a:t>
            </a:r>
            <a:fld id="{12910EA0-9316-49CE-9444-0E7DA8B42B69}" type="slidenum">
              <a:rPr lang="en-US" smtClean="0"/>
              <a:pPr>
                <a:defRPr/>
              </a:pPr>
              <a:t>15</a:t>
            </a:fld>
            <a:endParaRPr lang="en-US"/>
          </a:p>
        </p:txBody>
      </p:sp>
      <p:graphicFrame>
        <p:nvGraphicFramePr>
          <p:cNvPr id="7" name="Chart 6"/>
          <p:cNvGraphicFramePr/>
          <p:nvPr>
            <p:extLst>
              <p:ext uri="{D42A27DB-BD31-4B8C-83A1-F6EECF244321}">
                <p14:modId xmlns:p14="http://schemas.microsoft.com/office/powerpoint/2010/main" val="2856844068"/>
              </p:ext>
            </p:extLst>
          </p:nvPr>
        </p:nvGraphicFramePr>
        <p:xfrm>
          <a:off x="0" y="1219200"/>
          <a:ext cx="91440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6366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672142514"/>
              </p:ext>
            </p:extLst>
          </p:nvPr>
        </p:nvGraphicFramePr>
        <p:xfrm>
          <a:off x="0" y="1219200"/>
          <a:ext cx="91440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09600" y="1295400"/>
            <a:ext cx="8001000" cy="415498"/>
          </a:xfrm>
          <a:prstGeom prst="rect">
            <a:avLst/>
          </a:prstGeom>
          <a:noFill/>
        </p:spPr>
        <p:txBody>
          <a:bodyPr wrap="square" rtlCol="0">
            <a:spAutoFit/>
          </a:bodyPr>
          <a:lstStyle/>
          <a:p>
            <a:r>
              <a:rPr lang="en-US" sz="2100" b="1" dirty="0" smtClean="0">
                <a:solidFill>
                  <a:srgbClr val="FFB000"/>
                </a:solidFill>
              </a:rPr>
              <a:t>% who feel they need more info to make the right decision:</a:t>
            </a:r>
            <a:endParaRPr lang="en-US" sz="2100" b="1" dirty="0">
              <a:solidFill>
                <a:srgbClr val="FFB000"/>
              </a:solidFill>
            </a:endParaRPr>
          </a:p>
        </p:txBody>
      </p:sp>
      <p:sp>
        <p:nvSpPr>
          <p:cNvPr id="2" name="Title 1"/>
          <p:cNvSpPr>
            <a:spLocks noGrp="1"/>
          </p:cNvSpPr>
          <p:nvPr>
            <p:ph type="title"/>
          </p:nvPr>
        </p:nvSpPr>
        <p:spPr/>
        <p:txBody>
          <a:bodyPr/>
          <a:lstStyle/>
          <a:p>
            <a:r>
              <a:rPr lang="en-US" dirty="0" smtClean="0"/>
              <a:t>the impact of alternative care and communication models</a:t>
            </a:r>
            <a:endParaRPr lang="en-US" dirty="0"/>
          </a:p>
        </p:txBody>
      </p:sp>
      <p:sp>
        <p:nvSpPr>
          <p:cNvPr id="5" name="Slide Number Placeholder 4"/>
          <p:cNvSpPr>
            <a:spLocks noGrp="1"/>
          </p:cNvSpPr>
          <p:nvPr>
            <p:ph type="sldNum" sz="quarter" idx="10"/>
          </p:nvPr>
        </p:nvSpPr>
        <p:spPr/>
        <p:txBody>
          <a:bodyPr/>
          <a:lstStyle/>
          <a:p>
            <a:pPr>
              <a:defRPr/>
            </a:pPr>
            <a:r>
              <a:rPr lang="en-US" smtClean="0"/>
              <a:t>page </a:t>
            </a:r>
            <a:fld id="{12910EA0-9316-49CE-9444-0E7DA8B42B69}" type="slidenum">
              <a:rPr lang="en-US" smtClean="0"/>
              <a:pPr>
                <a:defRPr/>
              </a:pPr>
              <a:t>16</a:t>
            </a:fld>
            <a:endParaRPr lang="en-US"/>
          </a:p>
        </p:txBody>
      </p:sp>
    </p:spTree>
    <p:extLst>
      <p:ext uri="{BB962C8B-B14F-4D97-AF65-F5344CB8AC3E}">
        <p14:creationId xmlns:p14="http://schemas.microsoft.com/office/powerpoint/2010/main" val="4113610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672142514"/>
              </p:ext>
            </p:extLst>
          </p:nvPr>
        </p:nvGraphicFramePr>
        <p:xfrm>
          <a:off x="0" y="1219200"/>
          <a:ext cx="91440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09600" y="1295400"/>
            <a:ext cx="8001000" cy="415498"/>
          </a:xfrm>
          <a:prstGeom prst="rect">
            <a:avLst/>
          </a:prstGeom>
          <a:noFill/>
        </p:spPr>
        <p:txBody>
          <a:bodyPr wrap="square" rtlCol="0">
            <a:spAutoFit/>
          </a:bodyPr>
          <a:lstStyle/>
          <a:p>
            <a:pPr algn="ctr"/>
            <a:r>
              <a:rPr lang="en-US" sz="2100" b="1" dirty="0" smtClean="0">
                <a:solidFill>
                  <a:srgbClr val="FFB000"/>
                </a:solidFill>
              </a:rPr>
              <a:t>% who feel very informed about their health</a:t>
            </a:r>
            <a:endParaRPr lang="en-US" sz="2100" b="1" dirty="0">
              <a:solidFill>
                <a:srgbClr val="FFB000"/>
              </a:solidFill>
            </a:endParaRPr>
          </a:p>
        </p:txBody>
      </p:sp>
      <p:sp>
        <p:nvSpPr>
          <p:cNvPr id="2" name="Title 1"/>
          <p:cNvSpPr>
            <a:spLocks noGrp="1"/>
          </p:cNvSpPr>
          <p:nvPr>
            <p:ph type="title"/>
          </p:nvPr>
        </p:nvSpPr>
        <p:spPr/>
        <p:txBody>
          <a:bodyPr/>
          <a:lstStyle/>
          <a:p>
            <a:r>
              <a:rPr lang="en-US" dirty="0" smtClean="0"/>
              <a:t>the impact of alternative care and communication models</a:t>
            </a:r>
            <a:endParaRPr lang="en-US" dirty="0"/>
          </a:p>
        </p:txBody>
      </p:sp>
      <p:sp>
        <p:nvSpPr>
          <p:cNvPr id="5" name="Slide Number Placeholder 4"/>
          <p:cNvSpPr>
            <a:spLocks noGrp="1"/>
          </p:cNvSpPr>
          <p:nvPr>
            <p:ph type="sldNum" sz="quarter" idx="10"/>
          </p:nvPr>
        </p:nvSpPr>
        <p:spPr/>
        <p:txBody>
          <a:bodyPr/>
          <a:lstStyle/>
          <a:p>
            <a:pPr>
              <a:defRPr/>
            </a:pPr>
            <a:r>
              <a:rPr lang="en-US" smtClean="0"/>
              <a:t>page </a:t>
            </a:r>
            <a:fld id="{12910EA0-9316-49CE-9444-0E7DA8B42B69}" type="slidenum">
              <a:rPr lang="en-US" smtClean="0"/>
              <a:pPr>
                <a:defRPr/>
              </a:pPr>
              <a:t>17</a:t>
            </a:fld>
            <a:endParaRPr lang="en-US"/>
          </a:p>
        </p:txBody>
      </p:sp>
    </p:spTree>
    <p:extLst>
      <p:ext uri="{BB962C8B-B14F-4D97-AF65-F5344CB8AC3E}">
        <p14:creationId xmlns:p14="http://schemas.microsoft.com/office/powerpoint/2010/main" val="4113610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of encouragement on information levels</a:t>
            </a:r>
            <a:endParaRPr lang="en-US" dirty="0"/>
          </a:p>
        </p:txBody>
      </p:sp>
      <p:sp>
        <p:nvSpPr>
          <p:cNvPr id="5" name="Slide Number Placeholder 4"/>
          <p:cNvSpPr>
            <a:spLocks noGrp="1"/>
          </p:cNvSpPr>
          <p:nvPr>
            <p:ph type="sldNum" sz="quarter" idx="10"/>
          </p:nvPr>
        </p:nvSpPr>
        <p:spPr/>
        <p:txBody>
          <a:bodyPr/>
          <a:lstStyle/>
          <a:p>
            <a:pPr>
              <a:defRPr/>
            </a:pPr>
            <a:r>
              <a:rPr lang="en-US" smtClean="0"/>
              <a:t>page </a:t>
            </a:r>
            <a:fld id="{12910EA0-9316-49CE-9444-0E7DA8B42B69}" type="slidenum">
              <a:rPr lang="en-US" smtClean="0"/>
              <a:pPr>
                <a:defRPr/>
              </a:pPr>
              <a:t>18</a:t>
            </a:fld>
            <a:endParaRPr lang="en-US"/>
          </a:p>
        </p:txBody>
      </p:sp>
      <p:graphicFrame>
        <p:nvGraphicFramePr>
          <p:cNvPr id="7" name="Chart 6"/>
          <p:cNvGraphicFramePr/>
          <p:nvPr>
            <p:extLst>
              <p:ext uri="{D42A27DB-BD31-4B8C-83A1-F6EECF244321}">
                <p14:modId xmlns:p14="http://schemas.microsoft.com/office/powerpoint/2010/main" val="2856844068"/>
              </p:ext>
            </p:extLst>
          </p:nvPr>
        </p:nvGraphicFramePr>
        <p:xfrm>
          <a:off x="0" y="1219200"/>
          <a:ext cx="91440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6366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r>
              <a:rPr lang="en-US" smtClean="0"/>
              <a:t>page </a:t>
            </a:r>
            <a:fld id="{B2764EA0-E37F-48B8-8223-8C0B3023ED91}" type="slidenum">
              <a:rPr lang="en-US" smtClean="0"/>
              <a:pPr/>
              <a:t>19</a:t>
            </a:fld>
            <a:endParaRPr lang="en-US" smtClean="0"/>
          </a:p>
        </p:txBody>
      </p:sp>
      <p:sp>
        <p:nvSpPr>
          <p:cNvPr id="17411" name="Rectangle 2"/>
          <p:cNvSpPr>
            <a:spLocks noGrp="1" noChangeArrowheads="1"/>
          </p:cNvSpPr>
          <p:nvPr>
            <p:ph type="title" idx="4294967295"/>
          </p:nvPr>
        </p:nvSpPr>
        <p:spPr>
          <a:xfrm>
            <a:off x="381000" y="2282825"/>
            <a:ext cx="8229600" cy="1831975"/>
          </a:xfrm>
        </p:spPr>
        <p:txBody>
          <a:bodyPr/>
          <a:lstStyle/>
          <a:p>
            <a:pPr algn="ctr" eaLnBrk="1" hangingPunct="1"/>
            <a:r>
              <a:rPr lang="en-US" dirty="0">
                <a:solidFill>
                  <a:schemeClr val="tx1"/>
                </a:solidFill>
              </a:rPr>
              <a:t>p</a:t>
            </a:r>
            <a:r>
              <a:rPr lang="en-US" dirty="0" smtClean="0">
                <a:solidFill>
                  <a:schemeClr val="tx1"/>
                </a:solidFill>
              </a:rPr>
              <a:t>art 2:</a:t>
            </a:r>
            <a:br>
              <a:rPr lang="en-US" dirty="0" smtClean="0">
                <a:solidFill>
                  <a:schemeClr val="tx1"/>
                </a:solidFill>
              </a:rPr>
            </a:br>
            <a:r>
              <a:rPr lang="en-US" dirty="0" smtClean="0">
                <a:solidFill>
                  <a:schemeClr val="tx1"/>
                </a:solidFill>
              </a:rPr>
              <a:t>communication and the patient-provider relationship</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069975"/>
          </a:xfrm>
        </p:spPr>
        <p:txBody>
          <a:bodyPr/>
          <a:lstStyle/>
          <a:p>
            <a:r>
              <a:rPr lang="en-US" dirty="0" smtClean="0"/>
              <a:t>BSCF research overview</a:t>
            </a:r>
            <a:endParaRPr lang="en-US" dirty="0"/>
          </a:p>
        </p:txBody>
      </p:sp>
      <p:sp>
        <p:nvSpPr>
          <p:cNvPr id="3" name="Content Placeholder 2"/>
          <p:cNvSpPr>
            <a:spLocks noGrp="1"/>
          </p:cNvSpPr>
          <p:nvPr>
            <p:ph idx="1"/>
          </p:nvPr>
        </p:nvSpPr>
        <p:spPr>
          <a:xfrm>
            <a:off x="228600" y="1371600"/>
            <a:ext cx="8686800" cy="4602163"/>
          </a:xfrm>
        </p:spPr>
        <p:txBody>
          <a:bodyPr/>
          <a:lstStyle/>
          <a:p>
            <a:r>
              <a:rPr lang="en-US" sz="1900" dirty="0" smtClean="0"/>
              <a:t>Research aims:</a:t>
            </a:r>
          </a:p>
          <a:p>
            <a:pPr marL="285750" indent="-285750">
              <a:buFont typeface="Arial"/>
              <a:buChar char="•"/>
            </a:pPr>
            <a:r>
              <a:rPr lang="en-US" sz="1900" dirty="0"/>
              <a:t>h</a:t>
            </a:r>
            <a:r>
              <a:rPr lang="en-US" sz="1900" dirty="0" smtClean="0"/>
              <a:t>elp safety net facilities navigate changes brought about by the ACA</a:t>
            </a:r>
          </a:p>
          <a:p>
            <a:pPr marL="285750" indent="-285750">
              <a:buFont typeface="Arial"/>
              <a:buChar char="•"/>
            </a:pPr>
            <a:r>
              <a:rPr lang="en-US" sz="1900" dirty="0" smtClean="0"/>
              <a:t>identify cost-effective paths to primary care redesign </a:t>
            </a:r>
          </a:p>
          <a:p>
            <a:pPr marL="285750" indent="-285750">
              <a:buFont typeface="Arial"/>
              <a:buChar char="•"/>
            </a:pPr>
            <a:r>
              <a:rPr lang="en-US" sz="1900" dirty="0"/>
              <a:t>d</a:t>
            </a:r>
            <a:r>
              <a:rPr lang="en-US" sz="1900" dirty="0" smtClean="0"/>
              <a:t>etermine the motivators of patient satisfaction, empowerment and efficacy; identify strategies to achieve them</a:t>
            </a:r>
            <a:endParaRPr lang="en-US" sz="1900" dirty="0"/>
          </a:p>
          <a:p>
            <a:endParaRPr lang="en-US" sz="1900" dirty="0" smtClean="0"/>
          </a:p>
          <a:p>
            <a:r>
              <a:rPr lang="en-US" sz="1900" dirty="0" smtClean="0"/>
              <a:t>Work to date:</a:t>
            </a:r>
          </a:p>
          <a:p>
            <a:pPr marL="342900" indent="-342900">
              <a:buFont typeface="Arial"/>
              <a:buChar char="•"/>
            </a:pPr>
            <a:r>
              <a:rPr lang="en-US" sz="1900" dirty="0"/>
              <a:t>i</a:t>
            </a:r>
            <a:r>
              <a:rPr lang="en-US" sz="1900" dirty="0" smtClean="0"/>
              <a:t>n-depth statewide random-sample surveys in 2011, 2012 and 2013</a:t>
            </a:r>
          </a:p>
          <a:p>
            <a:pPr marL="342900" indent="-342900">
              <a:buFont typeface="Arial"/>
              <a:buChar char="•"/>
            </a:pPr>
            <a:r>
              <a:rPr lang="en-US" sz="1900" dirty="0"/>
              <a:t>f</a:t>
            </a:r>
            <a:r>
              <a:rPr lang="en-US" sz="1900" dirty="0" smtClean="0"/>
              <a:t>our major reports to date, two pending</a:t>
            </a:r>
          </a:p>
          <a:p>
            <a:pPr marL="342900" indent="-342900">
              <a:buFont typeface="Arial"/>
              <a:buChar char="•"/>
            </a:pPr>
            <a:r>
              <a:rPr lang="en-US" sz="1900" dirty="0"/>
              <a:t>b</a:t>
            </a:r>
            <a:r>
              <a:rPr lang="en-US" sz="1900" dirty="0" smtClean="0"/>
              <a:t>riefing papers, blog reports, multiple presentations to practitioners, policymakers and other stakeholders</a:t>
            </a:r>
          </a:p>
        </p:txBody>
      </p:sp>
      <p:sp>
        <p:nvSpPr>
          <p:cNvPr id="4" name="Slide Number Placeholder 3"/>
          <p:cNvSpPr>
            <a:spLocks noGrp="1"/>
          </p:cNvSpPr>
          <p:nvPr>
            <p:ph type="sldNum" sz="quarter" idx="10"/>
          </p:nvPr>
        </p:nvSpPr>
        <p:spPr/>
        <p:txBody>
          <a:bodyPr/>
          <a:lstStyle/>
          <a:p>
            <a:pPr>
              <a:defRPr/>
            </a:pPr>
            <a:r>
              <a:rPr lang="en-US" smtClean="0"/>
              <a:t>page </a:t>
            </a:r>
            <a:fld id="{7965E548-70AD-43F3-8FE2-70DBBC14AABC}" type="slidenum">
              <a:rPr lang="en-US" smtClean="0"/>
              <a:pPr>
                <a:defRPr/>
              </a:pPr>
              <a:t>2</a:t>
            </a:fld>
            <a:endParaRPr lang="en-US"/>
          </a:p>
        </p:txBody>
      </p:sp>
    </p:spTree>
    <p:extLst>
      <p:ext uri="{BB962C8B-B14F-4D97-AF65-F5344CB8AC3E}">
        <p14:creationId xmlns:p14="http://schemas.microsoft.com/office/powerpoint/2010/main" val="424857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idx="1"/>
          </p:nvPr>
        </p:nvSpPr>
        <p:spPr>
          <a:xfrm>
            <a:off x="228600" y="1371600"/>
            <a:ext cx="8610600" cy="4191001"/>
          </a:xfrm>
        </p:spPr>
        <p:txBody>
          <a:bodyPr/>
          <a:lstStyle/>
          <a:p>
            <a:pPr marL="285750" indent="-285750">
              <a:buFont typeface="Arial"/>
              <a:buChar char="•"/>
            </a:pPr>
            <a:r>
              <a:rPr lang="en-US" sz="1900" dirty="0" smtClean="0"/>
              <a:t>while information is a necessary component of shared decision making, communication is critical for the patient-provider relationship to work</a:t>
            </a:r>
          </a:p>
          <a:p>
            <a:pPr marL="285750" indent="-285750">
              <a:buFont typeface="Arial"/>
              <a:buChar char="•"/>
            </a:pPr>
            <a:r>
              <a:rPr lang="en-US" sz="1900" dirty="0"/>
              <a:t>l</a:t>
            </a:r>
            <a:r>
              <a:rPr lang="en-US" sz="1900" dirty="0" smtClean="0"/>
              <a:t>ow-income Californians rate their relationship with their providers positively overall, but there is clear room for improvement</a:t>
            </a:r>
          </a:p>
          <a:p>
            <a:pPr marL="285750" indent="-285750">
              <a:buFont typeface="Arial"/>
              <a:buChar char="•"/>
            </a:pPr>
            <a:r>
              <a:rPr lang="en-US" sz="1900" dirty="0" smtClean="0"/>
              <a:t>virtually every key outcome is predicted by the quality of patient-provider relationships: satisfaction with care, trust in medical professionals, confidence, empowerment and engagement </a:t>
            </a:r>
          </a:p>
          <a:p>
            <a:pPr marL="285750" indent="-285750"/>
            <a:endParaRPr lang="en-US" sz="1900" dirty="0" smtClean="0"/>
          </a:p>
        </p:txBody>
      </p:sp>
      <p:sp>
        <p:nvSpPr>
          <p:cNvPr id="4" name="Slide Number Placeholder 3"/>
          <p:cNvSpPr>
            <a:spLocks noGrp="1"/>
          </p:cNvSpPr>
          <p:nvPr>
            <p:ph type="sldNum" sz="quarter" idx="10"/>
          </p:nvPr>
        </p:nvSpPr>
        <p:spPr/>
        <p:txBody>
          <a:bodyPr/>
          <a:lstStyle/>
          <a:p>
            <a:pPr>
              <a:defRPr/>
            </a:pPr>
            <a:r>
              <a:rPr lang="en-US" smtClean="0"/>
              <a:t>page </a:t>
            </a:r>
            <a:fld id="{7965E548-70AD-43F3-8FE2-70DBBC14AABC}" type="slidenum">
              <a:rPr lang="en-US" smtClean="0"/>
              <a:pPr>
                <a:defRPr/>
              </a:pPr>
              <a:t>20</a:t>
            </a:fld>
            <a:endParaRPr lang="en-US"/>
          </a:p>
        </p:txBody>
      </p:sp>
      <p:sp>
        <p:nvSpPr>
          <p:cNvPr id="6" name="Rectangle 5"/>
          <p:cNvSpPr/>
          <p:nvPr/>
        </p:nvSpPr>
        <p:spPr>
          <a:xfrm>
            <a:off x="762000" y="4038600"/>
            <a:ext cx="7467600" cy="2167260"/>
          </a:xfrm>
          <a:prstGeom prst="rect">
            <a:avLst/>
          </a:prstGeom>
          <a:solidFill>
            <a:schemeClr val="tx2"/>
          </a:solidFill>
          <a:ln w="12700">
            <a:solidFill>
              <a:schemeClr val="tx1"/>
            </a:solidFill>
          </a:ln>
        </p:spPr>
        <p:txBody>
          <a:bodyPr wrap="square">
            <a:spAutoFit/>
          </a:bodyPr>
          <a:lstStyle/>
          <a:p>
            <a:pPr marL="285750" indent="-285750">
              <a:buFont typeface="Arial"/>
              <a:buChar char="•"/>
            </a:pPr>
            <a:r>
              <a:rPr lang="en-US" sz="1900" b="1" dirty="0" smtClean="0">
                <a:solidFill>
                  <a:schemeClr val="bg1"/>
                </a:solidFill>
              </a:rPr>
              <a:t>top predictors of positive patient-provider relationships: </a:t>
            </a:r>
          </a:p>
          <a:p>
            <a:pPr marL="512763" lvl="1" indent="-285750">
              <a:spcBef>
                <a:spcPts val="540"/>
              </a:spcBef>
              <a:buFont typeface="Arial"/>
              <a:buChar char="•"/>
            </a:pPr>
            <a:r>
              <a:rPr lang="en-US" sz="1900" b="1" dirty="0" smtClean="0">
                <a:solidFill>
                  <a:schemeClr val="bg1"/>
                </a:solidFill>
              </a:rPr>
              <a:t>feeling informed about one’s health</a:t>
            </a:r>
          </a:p>
          <a:p>
            <a:pPr marL="512763" lvl="1" indent="-285750">
              <a:spcBef>
                <a:spcPts val="540"/>
              </a:spcBef>
              <a:buFont typeface="Arial"/>
              <a:buChar char="•"/>
            </a:pPr>
            <a:r>
              <a:rPr lang="en-US" sz="1900" b="1" dirty="0" smtClean="0">
                <a:solidFill>
                  <a:schemeClr val="bg1"/>
                </a:solidFill>
              </a:rPr>
              <a:t>having care providers who encourage an active role</a:t>
            </a:r>
          </a:p>
          <a:p>
            <a:pPr marL="514350" lvl="2" indent="-285750">
              <a:spcBef>
                <a:spcPts val="540"/>
              </a:spcBef>
              <a:buFont typeface="Arial"/>
              <a:buChar char="•"/>
            </a:pPr>
            <a:r>
              <a:rPr lang="en-US" sz="1900" b="1" dirty="0" smtClean="0">
                <a:solidFill>
                  <a:schemeClr val="bg1"/>
                </a:solidFill>
              </a:rPr>
              <a:t>having as much of a say in health decisions as desired</a:t>
            </a:r>
          </a:p>
          <a:p>
            <a:pPr marL="514350" lvl="2" indent="-285750">
              <a:spcBef>
                <a:spcPts val="540"/>
              </a:spcBef>
              <a:buFont typeface="Arial"/>
              <a:buChar char="•"/>
            </a:pPr>
            <a:r>
              <a:rPr lang="en-US" sz="1900" b="1" dirty="0" smtClean="0">
                <a:solidFill>
                  <a:schemeClr val="bg1"/>
                </a:solidFill>
              </a:rPr>
              <a:t>connectedness</a:t>
            </a:r>
          </a:p>
          <a:p>
            <a:pPr marL="514350" lvl="2" indent="-285750">
              <a:spcBef>
                <a:spcPts val="540"/>
              </a:spcBef>
              <a:buFont typeface="Arial"/>
              <a:buChar char="•"/>
            </a:pPr>
            <a:r>
              <a:rPr lang="en-US" sz="1900" b="1" dirty="0" smtClean="0">
                <a:solidFill>
                  <a:schemeClr val="bg1"/>
                </a:solidFill>
              </a:rPr>
              <a:t>using alternative care strategies and tools</a:t>
            </a:r>
            <a:endParaRPr lang="en-US" sz="1900" b="1" dirty="0">
              <a:solidFill>
                <a:schemeClr val="bg1"/>
              </a:solidFill>
            </a:endParaRPr>
          </a:p>
        </p:txBody>
      </p:sp>
    </p:spTree>
    <p:extLst>
      <p:ext uri="{BB962C8B-B14F-4D97-AF65-F5344CB8AC3E}">
        <p14:creationId xmlns:p14="http://schemas.microsoft.com/office/powerpoint/2010/main" val="390510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patient-provider index</a:t>
            </a:r>
            <a:endParaRPr lang="en-US" dirty="0"/>
          </a:p>
        </p:txBody>
      </p:sp>
      <p:sp>
        <p:nvSpPr>
          <p:cNvPr id="3" name="Content Placeholder 2"/>
          <p:cNvSpPr>
            <a:spLocks noGrp="1"/>
          </p:cNvSpPr>
          <p:nvPr>
            <p:ph idx="1"/>
          </p:nvPr>
        </p:nvSpPr>
        <p:spPr>
          <a:xfrm>
            <a:off x="457200" y="1524000"/>
            <a:ext cx="8305800" cy="4038600"/>
          </a:xfrm>
          <a:solidFill>
            <a:schemeClr val="accent1">
              <a:lumMod val="20000"/>
              <a:lumOff val="80000"/>
            </a:schemeClr>
          </a:solidFill>
          <a:ln>
            <a:solidFill>
              <a:schemeClr val="tx1"/>
            </a:solidFill>
          </a:ln>
        </p:spPr>
        <p:txBody>
          <a:bodyPr/>
          <a:lstStyle/>
          <a:p>
            <a:pPr marL="342900" indent="-342900">
              <a:buFont typeface="Arial"/>
              <a:buChar char="•"/>
            </a:pPr>
            <a:r>
              <a:rPr lang="en-US" sz="2100" dirty="0"/>
              <a:t>t</a:t>
            </a:r>
            <a:r>
              <a:rPr lang="en-US" sz="2100" dirty="0" smtClean="0"/>
              <a:t>he extent patients feel their provider cares about them</a:t>
            </a:r>
          </a:p>
          <a:p>
            <a:pPr marL="342900" indent="-342900">
              <a:buFont typeface="Arial"/>
              <a:buChar char="•"/>
            </a:pPr>
            <a:r>
              <a:rPr lang="en-US" sz="2100" dirty="0"/>
              <a:t>h</a:t>
            </a:r>
            <a:r>
              <a:rPr lang="en-US" sz="2100" dirty="0" smtClean="0"/>
              <a:t>ow frequently they feel their provider explains things clearly and asks them if they have any questions or concerns</a:t>
            </a:r>
          </a:p>
          <a:p>
            <a:pPr marL="342900" indent="-342900">
              <a:buFont typeface="Arial"/>
              <a:buChar char="•"/>
            </a:pPr>
            <a:r>
              <a:rPr lang="en-US" sz="2100" dirty="0"/>
              <a:t>h</a:t>
            </a:r>
            <a:r>
              <a:rPr lang="en-US" sz="2100" dirty="0" smtClean="0"/>
              <a:t>ow comfortable they feel asking providers questions, telling providers about outside health info and disagreeing with providers’ recommendations</a:t>
            </a:r>
          </a:p>
          <a:p>
            <a:pPr marL="342900" indent="-342900">
              <a:buFont typeface="Arial"/>
              <a:buChar char="•"/>
            </a:pPr>
            <a:r>
              <a:rPr lang="en-US" sz="2100" dirty="0"/>
              <a:t>h</a:t>
            </a:r>
            <a:r>
              <a:rPr lang="en-US" sz="2100" dirty="0" smtClean="0"/>
              <a:t>ow simple or complicated they feel the health information they’ve received from their providers has been</a:t>
            </a:r>
          </a:p>
          <a:p>
            <a:pPr marL="342900" indent="-342900">
              <a:buFont typeface="Arial"/>
              <a:buChar char="•"/>
            </a:pPr>
            <a:r>
              <a:rPr lang="en-US" sz="2100" dirty="0"/>
              <a:t>h</a:t>
            </a:r>
            <a:r>
              <a:rPr lang="en-US" sz="2100" dirty="0" smtClean="0"/>
              <a:t>ow much of a say they feel they currently have in decisions about their care</a:t>
            </a:r>
          </a:p>
        </p:txBody>
      </p:sp>
      <p:sp>
        <p:nvSpPr>
          <p:cNvPr id="4" name="Slide Number Placeholder 3"/>
          <p:cNvSpPr>
            <a:spLocks noGrp="1"/>
          </p:cNvSpPr>
          <p:nvPr>
            <p:ph type="sldNum" sz="quarter" idx="10"/>
          </p:nvPr>
        </p:nvSpPr>
        <p:spPr/>
        <p:txBody>
          <a:bodyPr/>
          <a:lstStyle/>
          <a:p>
            <a:pPr>
              <a:defRPr/>
            </a:pPr>
            <a:r>
              <a:rPr lang="en-US" smtClean="0"/>
              <a:t>page </a:t>
            </a:r>
            <a:fld id="{7965E548-70AD-43F3-8FE2-70DBBC14AABC}" type="slidenum">
              <a:rPr lang="en-US" smtClean="0"/>
              <a:pPr>
                <a:defRPr/>
              </a:pPr>
              <a:t>21</a:t>
            </a:fld>
            <a:endParaRPr lang="en-US"/>
          </a:p>
        </p:txBody>
      </p:sp>
      <p:sp>
        <p:nvSpPr>
          <p:cNvPr id="5" name="Rectangle 4"/>
          <p:cNvSpPr/>
          <p:nvPr/>
        </p:nvSpPr>
        <p:spPr>
          <a:xfrm>
            <a:off x="228600" y="5680502"/>
            <a:ext cx="8686800" cy="415498"/>
          </a:xfrm>
          <a:prstGeom prst="rect">
            <a:avLst/>
          </a:prstGeom>
        </p:spPr>
        <p:txBody>
          <a:bodyPr wrap="square">
            <a:spAutoFit/>
          </a:bodyPr>
          <a:lstStyle/>
          <a:p>
            <a:r>
              <a:rPr lang="en-US" sz="2100" dirty="0" smtClean="0"/>
              <a:t>can </a:t>
            </a:r>
            <a:r>
              <a:rPr lang="en-US" sz="2100" dirty="0"/>
              <a:t>range from 1 (very negative) to 4 (very positive), </a:t>
            </a:r>
            <a:r>
              <a:rPr lang="en-US" sz="2100" dirty="0" err="1">
                <a:solidFill>
                  <a:schemeClr val="accent2"/>
                </a:solidFill>
              </a:rPr>
              <a:t>avg</a:t>
            </a:r>
            <a:r>
              <a:rPr lang="en-US" sz="2100" dirty="0">
                <a:solidFill>
                  <a:schemeClr val="accent2"/>
                </a:solidFill>
              </a:rPr>
              <a:t> = </a:t>
            </a:r>
            <a:r>
              <a:rPr lang="en-US" sz="2100" dirty="0" smtClean="0">
                <a:solidFill>
                  <a:schemeClr val="accent2"/>
                </a:solidFill>
              </a:rPr>
              <a:t>3.16</a:t>
            </a:r>
            <a:endParaRPr lang="en-US" sz="2100" dirty="0">
              <a:solidFill>
                <a:schemeClr val="accent2"/>
              </a:solidFill>
            </a:endParaRPr>
          </a:p>
        </p:txBody>
      </p:sp>
    </p:spTree>
    <p:extLst>
      <p:ext uri="{BB962C8B-B14F-4D97-AF65-F5344CB8AC3E}">
        <p14:creationId xmlns:p14="http://schemas.microsoft.com/office/powerpoint/2010/main" val="45232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995455831"/>
              </p:ext>
            </p:extLst>
          </p:nvPr>
        </p:nvGraphicFramePr>
        <p:xfrm>
          <a:off x="0" y="1219200"/>
          <a:ext cx="91440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900" dirty="0" smtClean="0"/>
              <a:t>impact of patient-provider relationships</a:t>
            </a:r>
            <a:br>
              <a:rPr lang="en-US" sz="2900" dirty="0" smtClean="0"/>
            </a:br>
            <a:r>
              <a:rPr lang="en-US" sz="2900" dirty="0" smtClean="0"/>
              <a:t>on information</a:t>
            </a:r>
            <a:endParaRPr lang="en-US" sz="2900" dirty="0"/>
          </a:p>
        </p:txBody>
      </p:sp>
      <p:sp>
        <p:nvSpPr>
          <p:cNvPr id="5" name="Slide Number Placeholder 4"/>
          <p:cNvSpPr>
            <a:spLocks noGrp="1"/>
          </p:cNvSpPr>
          <p:nvPr>
            <p:ph type="sldNum" sz="quarter" idx="10"/>
          </p:nvPr>
        </p:nvSpPr>
        <p:spPr/>
        <p:txBody>
          <a:bodyPr/>
          <a:lstStyle/>
          <a:p>
            <a:pPr>
              <a:defRPr/>
            </a:pPr>
            <a:r>
              <a:rPr lang="en-US" smtClean="0"/>
              <a:t>page </a:t>
            </a:r>
            <a:fld id="{12910EA0-9316-49CE-9444-0E7DA8B42B69}" type="slidenum">
              <a:rPr lang="en-US" smtClean="0"/>
              <a:pPr>
                <a:defRPr/>
              </a:pPr>
              <a:t>22</a:t>
            </a:fld>
            <a:endParaRPr lang="en-US"/>
          </a:p>
        </p:txBody>
      </p:sp>
      <p:sp>
        <p:nvSpPr>
          <p:cNvPr id="4" name="TextBox 3"/>
          <p:cNvSpPr txBox="1"/>
          <p:nvPr/>
        </p:nvSpPr>
        <p:spPr>
          <a:xfrm>
            <a:off x="5029200" y="1260902"/>
            <a:ext cx="5486400" cy="415498"/>
          </a:xfrm>
          <a:prstGeom prst="rect">
            <a:avLst/>
          </a:prstGeom>
          <a:noFill/>
        </p:spPr>
        <p:txBody>
          <a:bodyPr wrap="square" rtlCol="0">
            <a:spAutoFit/>
          </a:bodyPr>
          <a:lstStyle/>
          <a:p>
            <a:r>
              <a:rPr lang="en-US" sz="2100" dirty="0" smtClean="0"/>
              <a:t>patient-provider relationship:</a:t>
            </a:r>
            <a:endParaRPr lang="en-US" sz="2100" dirty="0"/>
          </a:p>
        </p:txBody>
      </p:sp>
    </p:spTree>
    <p:extLst>
      <p:ext uri="{BB962C8B-B14F-4D97-AF65-F5344CB8AC3E}">
        <p14:creationId xmlns:p14="http://schemas.microsoft.com/office/powerpoint/2010/main" val="2220287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48764443"/>
              </p:ext>
            </p:extLst>
          </p:nvPr>
        </p:nvGraphicFramePr>
        <p:xfrm>
          <a:off x="0" y="990600"/>
          <a:ext cx="91440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900" dirty="0" smtClean="0"/>
              <a:t>impact of patient-provider relationships</a:t>
            </a:r>
            <a:br>
              <a:rPr lang="en-US" sz="2900" dirty="0" smtClean="0"/>
            </a:br>
            <a:r>
              <a:rPr lang="en-US" sz="2900" dirty="0" smtClean="0"/>
              <a:t>on reliance and trust</a:t>
            </a:r>
            <a:endParaRPr lang="en-US" sz="2900" dirty="0"/>
          </a:p>
        </p:txBody>
      </p:sp>
      <p:sp>
        <p:nvSpPr>
          <p:cNvPr id="5" name="Slide Number Placeholder 4"/>
          <p:cNvSpPr>
            <a:spLocks noGrp="1"/>
          </p:cNvSpPr>
          <p:nvPr>
            <p:ph type="sldNum" sz="quarter" idx="10"/>
          </p:nvPr>
        </p:nvSpPr>
        <p:spPr/>
        <p:txBody>
          <a:bodyPr/>
          <a:lstStyle/>
          <a:p>
            <a:pPr>
              <a:defRPr/>
            </a:pPr>
            <a:r>
              <a:rPr lang="en-US" smtClean="0"/>
              <a:t>page </a:t>
            </a:r>
            <a:fld id="{12910EA0-9316-49CE-9444-0E7DA8B42B69}" type="slidenum">
              <a:rPr lang="en-US" smtClean="0"/>
              <a:pPr>
                <a:defRPr/>
              </a:pPr>
              <a:t>23</a:t>
            </a:fld>
            <a:endParaRPr lang="en-US"/>
          </a:p>
        </p:txBody>
      </p:sp>
      <p:sp>
        <p:nvSpPr>
          <p:cNvPr id="4" name="TextBox 3"/>
          <p:cNvSpPr txBox="1"/>
          <p:nvPr/>
        </p:nvSpPr>
        <p:spPr>
          <a:xfrm>
            <a:off x="4419600" y="1260902"/>
            <a:ext cx="4572000" cy="415498"/>
          </a:xfrm>
          <a:prstGeom prst="rect">
            <a:avLst/>
          </a:prstGeom>
          <a:noFill/>
        </p:spPr>
        <p:txBody>
          <a:bodyPr wrap="square" rtlCol="0">
            <a:spAutoFit/>
          </a:bodyPr>
          <a:lstStyle/>
          <a:p>
            <a:r>
              <a:rPr lang="en-US" sz="2100" dirty="0" smtClean="0"/>
              <a:t>        patient-provider relationship:</a:t>
            </a:r>
            <a:endParaRPr lang="en-US" sz="2100" dirty="0"/>
          </a:p>
        </p:txBody>
      </p:sp>
    </p:spTree>
    <p:extLst>
      <p:ext uri="{BB962C8B-B14F-4D97-AF65-F5344CB8AC3E}">
        <p14:creationId xmlns:p14="http://schemas.microsoft.com/office/powerpoint/2010/main" val="3027459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3354433"/>
              </p:ext>
            </p:extLst>
          </p:nvPr>
        </p:nvGraphicFramePr>
        <p:xfrm>
          <a:off x="0" y="990600"/>
          <a:ext cx="91440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900" dirty="0" smtClean="0"/>
              <a:t>impact of patient-provider relationships</a:t>
            </a:r>
            <a:br>
              <a:rPr lang="en-US" sz="2900" dirty="0" smtClean="0"/>
            </a:br>
            <a:r>
              <a:rPr lang="en-US" sz="2900" dirty="0" smtClean="0"/>
              <a:t>on overall healthcare experiences</a:t>
            </a:r>
            <a:endParaRPr lang="en-US" sz="2900" dirty="0"/>
          </a:p>
        </p:txBody>
      </p:sp>
      <p:sp>
        <p:nvSpPr>
          <p:cNvPr id="5" name="Slide Number Placeholder 4"/>
          <p:cNvSpPr>
            <a:spLocks noGrp="1"/>
          </p:cNvSpPr>
          <p:nvPr>
            <p:ph type="sldNum" sz="quarter" idx="10"/>
          </p:nvPr>
        </p:nvSpPr>
        <p:spPr/>
        <p:txBody>
          <a:bodyPr/>
          <a:lstStyle/>
          <a:p>
            <a:pPr>
              <a:defRPr/>
            </a:pPr>
            <a:r>
              <a:rPr lang="en-US" smtClean="0"/>
              <a:t>page </a:t>
            </a:r>
            <a:fld id="{12910EA0-9316-49CE-9444-0E7DA8B42B69}" type="slidenum">
              <a:rPr lang="en-US" smtClean="0"/>
              <a:pPr>
                <a:defRPr/>
              </a:pPr>
              <a:t>24</a:t>
            </a:fld>
            <a:endParaRPr lang="en-US"/>
          </a:p>
        </p:txBody>
      </p:sp>
      <p:sp>
        <p:nvSpPr>
          <p:cNvPr id="4" name="TextBox 3"/>
          <p:cNvSpPr txBox="1"/>
          <p:nvPr/>
        </p:nvSpPr>
        <p:spPr>
          <a:xfrm>
            <a:off x="4724400" y="1260902"/>
            <a:ext cx="4267200" cy="415498"/>
          </a:xfrm>
          <a:prstGeom prst="rect">
            <a:avLst/>
          </a:prstGeom>
          <a:noFill/>
        </p:spPr>
        <p:txBody>
          <a:bodyPr wrap="square" rtlCol="0">
            <a:spAutoFit/>
          </a:bodyPr>
          <a:lstStyle/>
          <a:p>
            <a:r>
              <a:rPr lang="en-US" sz="2100" dirty="0" smtClean="0"/>
              <a:t>    patient-provider relationship:</a:t>
            </a:r>
            <a:endParaRPr lang="en-US" sz="2100" dirty="0"/>
          </a:p>
        </p:txBody>
      </p:sp>
    </p:spTree>
    <p:extLst>
      <p:ext uri="{BB962C8B-B14F-4D97-AF65-F5344CB8AC3E}">
        <p14:creationId xmlns:p14="http://schemas.microsoft.com/office/powerpoint/2010/main" val="3027459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500" dirty="0" smtClean="0"/>
              <a:t>predicting the patient-provider index</a:t>
            </a:r>
            <a:endParaRPr lang="en-US" sz="3500" dirty="0"/>
          </a:p>
        </p:txBody>
      </p:sp>
      <p:sp>
        <p:nvSpPr>
          <p:cNvPr id="7" name="Content Placeholder 6"/>
          <p:cNvSpPr>
            <a:spLocks noGrp="1"/>
          </p:cNvSpPr>
          <p:nvPr>
            <p:ph idx="1"/>
          </p:nvPr>
        </p:nvSpPr>
        <p:spPr>
          <a:xfrm>
            <a:off x="304800" y="1524000"/>
            <a:ext cx="8610600" cy="4602163"/>
          </a:xfrm>
        </p:spPr>
        <p:txBody>
          <a:bodyPr/>
          <a:lstStyle/>
          <a:p>
            <a:pPr>
              <a:spcBef>
                <a:spcPts val="0"/>
              </a:spcBef>
              <a:spcAft>
                <a:spcPts val="400"/>
              </a:spcAft>
            </a:pPr>
            <a:r>
              <a:rPr lang="en-US" sz="2100" dirty="0" smtClean="0"/>
              <a:t>patient-provider relationships are positively predicted by:</a:t>
            </a:r>
          </a:p>
          <a:p>
            <a:pPr lvl="1">
              <a:spcBef>
                <a:spcPts val="0"/>
              </a:spcBef>
              <a:spcAft>
                <a:spcPts val="400"/>
              </a:spcAft>
              <a:buFont typeface="Arial"/>
              <a:buChar char="•"/>
            </a:pPr>
            <a:r>
              <a:rPr lang="en-US" sz="2100" dirty="0" smtClean="0"/>
              <a:t>feeling informed about one’s health</a:t>
            </a:r>
          </a:p>
          <a:p>
            <a:pPr lvl="1">
              <a:spcBef>
                <a:spcPts val="0"/>
              </a:spcBef>
              <a:spcAft>
                <a:spcPts val="400"/>
              </a:spcAft>
              <a:buFont typeface="Arial"/>
              <a:buChar char="•"/>
            </a:pPr>
            <a:r>
              <a:rPr lang="en-US" sz="2100" dirty="0" smtClean="0"/>
              <a:t>having care providers who encourage an active role</a:t>
            </a:r>
          </a:p>
          <a:p>
            <a:pPr lvl="1">
              <a:spcBef>
                <a:spcPts val="0"/>
              </a:spcBef>
              <a:spcAft>
                <a:spcPts val="400"/>
              </a:spcAft>
              <a:buFont typeface="Arial"/>
              <a:buChar char="•"/>
            </a:pPr>
            <a:r>
              <a:rPr lang="en-US" sz="2100" dirty="0" smtClean="0"/>
              <a:t>having as much of a say in health decisions as desired</a:t>
            </a:r>
          </a:p>
          <a:p>
            <a:pPr lvl="1">
              <a:spcBef>
                <a:spcPts val="0"/>
              </a:spcBef>
              <a:spcAft>
                <a:spcPts val="400"/>
              </a:spcAft>
              <a:buFont typeface="Arial"/>
              <a:buChar char="•"/>
            </a:pPr>
            <a:r>
              <a:rPr lang="en-US" sz="2100" dirty="0" smtClean="0"/>
              <a:t>connectedness</a:t>
            </a:r>
          </a:p>
          <a:p>
            <a:pPr lvl="1">
              <a:spcBef>
                <a:spcPts val="0"/>
              </a:spcBef>
              <a:spcAft>
                <a:spcPts val="400"/>
              </a:spcAft>
              <a:buFont typeface="Arial"/>
              <a:buChar char="•"/>
            </a:pPr>
            <a:r>
              <a:rPr lang="en-US" sz="2100" dirty="0" smtClean="0"/>
              <a:t>primary language: English</a:t>
            </a:r>
          </a:p>
          <a:p>
            <a:pPr lvl="1">
              <a:spcBef>
                <a:spcPts val="0"/>
              </a:spcBef>
              <a:spcAft>
                <a:spcPts val="400"/>
              </a:spcAft>
              <a:buFont typeface="Arial"/>
              <a:buChar char="•"/>
            </a:pPr>
            <a:r>
              <a:rPr lang="en-US" sz="2100" dirty="0" smtClean="0"/>
              <a:t>use of alternative approaches</a:t>
            </a:r>
          </a:p>
          <a:p>
            <a:pPr lvl="1">
              <a:buFont typeface="Arial"/>
              <a:buChar char="•"/>
            </a:pPr>
            <a:endParaRPr lang="en-US" sz="2100" dirty="0" smtClean="0"/>
          </a:p>
          <a:p>
            <a:pPr marL="0" lvl="1" indent="0">
              <a:buNone/>
            </a:pPr>
            <a:r>
              <a:rPr lang="en-US" sz="2100" b="1" dirty="0">
                <a:solidFill>
                  <a:schemeClr val="accent2"/>
                </a:solidFill>
              </a:rPr>
              <a:t>f</a:t>
            </a:r>
            <a:r>
              <a:rPr lang="en-US" sz="2100" b="1" dirty="0" smtClean="0">
                <a:solidFill>
                  <a:schemeClr val="accent2"/>
                </a:solidFill>
              </a:rPr>
              <a:t>acilities that focus on these can improve patients’ relationships with their provider – with the positive benefits that follow</a:t>
            </a:r>
            <a:endParaRPr lang="en-US" sz="2100" b="1" dirty="0">
              <a:solidFill>
                <a:schemeClr val="accent2"/>
              </a:solidFill>
            </a:endParaRPr>
          </a:p>
        </p:txBody>
      </p:sp>
      <p:sp>
        <p:nvSpPr>
          <p:cNvPr id="5" name="Slide Number Placeholder 4"/>
          <p:cNvSpPr>
            <a:spLocks noGrp="1"/>
          </p:cNvSpPr>
          <p:nvPr>
            <p:ph type="sldNum" sz="quarter" idx="10"/>
          </p:nvPr>
        </p:nvSpPr>
        <p:spPr/>
        <p:txBody>
          <a:bodyPr/>
          <a:lstStyle/>
          <a:p>
            <a:pPr>
              <a:defRPr/>
            </a:pPr>
            <a:r>
              <a:rPr lang="en-US" smtClean="0"/>
              <a:t>page </a:t>
            </a:r>
            <a:fld id="{12910EA0-9316-49CE-9444-0E7DA8B42B69}" type="slidenum">
              <a:rPr lang="en-US" smtClean="0"/>
              <a:pPr>
                <a:defRPr/>
              </a:pPr>
              <a:t>25</a:t>
            </a:fld>
            <a:endParaRPr lang="en-US"/>
          </a:p>
        </p:txBody>
      </p:sp>
      <p:sp>
        <p:nvSpPr>
          <p:cNvPr id="8" name="Rectangle 7"/>
          <p:cNvSpPr/>
          <p:nvPr/>
        </p:nvSpPr>
        <p:spPr>
          <a:xfrm>
            <a:off x="533400" y="2652176"/>
            <a:ext cx="8534400" cy="3108544"/>
          </a:xfrm>
          <a:prstGeom prst="rect">
            <a:avLst/>
          </a:prstGeom>
          <a:solidFill>
            <a:schemeClr val="tx2"/>
          </a:solidFill>
          <a:ln w="12700">
            <a:solidFill>
              <a:schemeClr val="tx1"/>
            </a:solidFill>
          </a:ln>
        </p:spPr>
        <p:txBody>
          <a:bodyPr wrap="square">
            <a:spAutoFit/>
          </a:bodyPr>
          <a:lstStyle/>
          <a:p>
            <a:pPr marL="285750" indent="-285750">
              <a:buFont typeface="Arial"/>
              <a:buChar char="•"/>
            </a:pPr>
            <a:r>
              <a:rPr lang="en-US" sz="1900" b="1" dirty="0" smtClean="0">
                <a:solidFill>
                  <a:schemeClr val="bg1"/>
                </a:solidFill>
              </a:rPr>
              <a:t>use of alternative approaches includes: </a:t>
            </a:r>
          </a:p>
          <a:p>
            <a:pPr marL="512763" lvl="1" indent="-285750">
              <a:spcBef>
                <a:spcPts val="540"/>
              </a:spcBef>
              <a:buFont typeface="Arial"/>
              <a:buChar char="•"/>
            </a:pPr>
            <a:r>
              <a:rPr lang="en-US" sz="1900" b="1" dirty="0" smtClean="0">
                <a:solidFill>
                  <a:schemeClr val="bg1"/>
                </a:solidFill>
              </a:rPr>
              <a:t>having team-based care</a:t>
            </a:r>
          </a:p>
          <a:p>
            <a:pPr marL="512763" lvl="1" indent="-285750">
              <a:spcBef>
                <a:spcPts val="540"/>
              </a:spcBef>
              <a:buFont typeface="Arial"/>
              <a:buChar char="•"/>
            </a:pPr>
            <a:r>
              <a:rPr lang="en-US" sz="1900" b="1" dirty="0" smtClean="0">
                <a:solidFill>
                  <a:schemeClr val="bg1"/>
                </a:solidFill>
              </a:rPr>
              <a:t>extent of current  use of health information and communication technology, including:</a:t>
            </a:r>
          </a:p>
          <a:p>
            <a:pPr marL="969963" lvl="2" indent="-285750">
              <a:spcBef>
                <a:spcPts val="540"/>
              </a:spcBef>
              <a:buFont typeface="Arial"/>
              <a:buChar char="•"/>
            </a:pPr>
            <a:r>
              <a:rPr lang="en-US" sz="1900" b="1" dirty="0" smtClean="0">
                <a:solidFill>
                  <a:schemeClr val="bg1"/>
                </a:solidFill>
              </a:rPr>
              <a:t>using internet/apps for information, advice, reminders, tracking, etc.</a:t>
            </a:r>
          </a:p>
          <a:p>
            <a:pPr marL="969963" lvl="2" indent="-285750">
              <a:spcBef>
                <a:spcPts val="540"/>
              </a:spcBef>
              <a:buFont typeface="Arial"/>
              <a:buChar char="•"/>
            </a:pPr>
            <a:r>
              <a:rPr lang="en-US" sz="1900" b="1" dirty="0" smtClean="0">
                <a:solidFill>
                  <a:schemeClr val="bg1"/>
                </a:solidFill>
              </a:rPr>
              <a:t>communicating with providers via text/email</a:t>
            </a:r>
          </a:p>
          <a:p>
            <a:pPr marL="512763" lvl="1" indent="-285750">
              <a:spcBef>
                <a:spcPts val="540"/>
              </a:spcBef>
              <a:buFont typeface="Arial"/>
              <a:buChar char="•"/>
            </a:pPr>
            <a:r>
              <a:rPr lang="en-US" sz="1900" b="1" dirty="0" smtClean="0">
                <a:solidFill>
                  <a:schemeClr val="bg1"/>
                </a:solidFill>
              </a:rPr>
              <a:t>having used a decision aid</a:t>
            </a:r>
          </a:p>
          <a:p>
            <a:pPr marL="512763" lvl="1" indent="-285750">
              <a:spcBef>
                <a:spcPts val="540"/>
              </a:spcBef>
              <a:buFont typeface="Arial"/>
              <a:buChar char="•"/>
            </a:pPr>
            <a:r>
              <a:rPr lang="en-US" sz="1900" b="1" dirty="0" smtClean="0">
                <a:solidFill>
                  <a:schemeClr val="bg1"/>
                </a:solidFill>
              </a:rPr>
              <a:t>having a healthcare coach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 calcmode="lin" valueType="num">
                                      <p:cBhvr additive="base">
                                        <p:cTn id="45" dur="5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r>
              <a:rPr lang="en-US" smtClean="0"/>
              <a:t>page </a:t>
            </a:r>
            <a:fld id="{B2764EA0-E37F-48B8-8223-8C0B3023ED91}" type="slidenum">
              <a:rPr lang="en-US" smtClean="0"/>
              <a:pPr/>
              <a:t>26</a:t>
            </a:fld>
            <a:endParaRPr lang="en-US" smtClean="0"/>
          </a:p>
        </p:txBody>
      </p:sp>
      <p:sp>
        <p:nvSpPr>
          <p:cNvPr id="17411" name="Rectangle 2"/>
          <p:cNvSpPr>
            <a:spLocks noGrp="1" noChangeArrowheads="1"/>
          </p:cNvSpPr>
          <p:nvPr>
            <p:ph type="title" idx="4294967295"/>
          </p:nvPr>
        </p:nvSpPr>
        <p:spPr>
          <a:xfrm>
            <a:off x="381000" y="2282825"/>
            <a:ext cx="8229600" cy="1831975"/>
          </a:xfrm>
        </p:spPr>
        <p:txBody>
          <a:bodyPr/>
          <a:lstStyle/>
          <a:p>
            <a:pPr algn="ctr" eaLnBrk="1" hangingPunct="1"/>
            <a:r>
              <a:rPr lang="en-US" dirty="0">
                <a:solidFill>
                  <a:schemeClr val="tx1"/>
                </a:solidFill>
              </a:rPr>
              <a:t>p</a:t>
            </a:r>
            <a:r>
              <a:rPr lang="en-US" dirty="0" smtClean="0">
                <a:solidFill>
                  <a:schemeClr val="tx1"/>
                </a:solidFill>
              </a:rPr>
              <a:t>art 3</a:t>
            </a:r>
            <a:br>
              <a:rPr lang="en-US" dirty="0" smtClean="0">
                <a:solidFill>
                  <a:schemeClr val="tx1"/>
                </a:solidFill>
              </a:rPr>
            </a:br>
            <a:r>
              <a:rPr lang="en-US" dirty="0" smtClean="0">
                <a:solidFill>
                  <a:schemeClr val="tx1"/>
                </a:solidFill>
              </a:rPr>
              <a:t>alternative approaches to care, communication &amp; information gathering</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idx="1"/>
          </p:nvPr>
        </p:nvSpPr>
        <p:spPr>
          <a:xfrm>
            <a:off x="457200" y="1524000"/>
            <a:ext cx="8229600" cy="4602163"/>
          </a:xfrm>
        </p:spPr>
        <p:txBody>
          <a:bodyPr/>
          <a:lstStyle/>
          <a:p>
            <a:pPr marL="285750" indent="-285750">
              <a:buFont typeface="Arial"/>
              <a:buChar char="•"/>
            </a:pPr>
            <a:r>
              <a:rPr lang="en-US" sz="1900" dirty="0" smtClean="0"/>
              <a:t>alternative approaches can reduce burdens on providers while enhancing patient information and communication</a:t>
            </a:r>
          </a:p>
          <a:p>
            <a:pPr marL="285750" indent="-285750">
              <a:buFont typeface="Arial"/>
              <a:buChar char="•"/>
            </a:pPr>
            <a:r>
              <a:rPr lang="en-US" sz="1900" dirty="0" smtClean="0"/>
              <a:t>the </a:t>
            </a:r>
            <a:r>
              <a:rPr lang="en-US" sz="1900" dirty="0"/>
              <a:t>digital divide </a:t>
            </a:r>
            <a:r>
              <a:rPr lang="en-US" sz="1900" dirty="0" smtClean="0"/>
              <a:t>is a </a:t>
            </a:r>
            <a:r>
              <a:rPr lang="en-US" sz="1900" dirty="0"/>
              <a:t>challenge </a:t>
            </a:r>
            <a:r>
              <a:rPr lang="en-US" sz="1900" dirty="0" smtClean="0"/>
              <a:t>given the </a:t>
            </a:r>
            <a:r>
              <a:rPr lang="en-US" sz="1900" dirty="0"/>
              <a:t>many low-income Californians who lack internet access or texting </a:t>
            </a:r>
            <a:r>
              <a:rPr lang="en-US" sz="1900" dirty="0" smtClean="0"/>
              <a:t>phones</a:t>
            </a:r>
          </a:p>
          <a:p>
            <a:pPr marL="285750" indent="-285750">
              <a:buFont typeface="Arial"/>
              <a:buChar char="•"/>
            </a:pPr>
            <a:r>
              <a:rPr lang="en-US" sz="1900" dirty="0" smtClean="0"/>
              <a:t>while very few now use the internet/apps for health information purposes or have access to a patient portal, many are interested</a:t>
            </a:r>
          </a:p>
          <a:p>
            <a:pPr marL="285750" indent="-285750">
              <a:buFont typeface="Arial"/>
              <a:buChar char="•"/>
            </a:pPr>
            <a:r>
              <a:rPr lang="en-US" sz="1900" dirty="0" smtClean="0"/>
              <a:t>relatively </a:t>
            </a:r>
            <a:r>
              <a:rPr lang="en-US" sz="1900" dirty="0"/>
              <a:t>few </a:t>
            </a:r>
            <a:r>
              <a:rPr lang="en-US" sz="1900" dirty="0" smtClean="0"/>
              <a:t>communicate </a:t>
            </a:r>
            <a:r>
              <a:rPr lang="en-US" sz="1900" dirty="0"/>
              <a:t>with </a:t>
            </a:r>
            <a:r>
              <a:rPr lang="en-US" sz="1900" dirty="0" smtClean="0"/>
              <a:t>providers </a:t>
            </a:r>
            <a:r>
              <a:rPr lang="en-US" sz="1900" dirty="0"/>
              <a:t>via text or </a:t>
            </a:r>
            <a:r>
              <a:rPr lang="en-US" sz="1900" dirty="0" smtClean="0"/>
              <a:t>e-mail, but those </a:t>
            </a:r>
            <a:r>
              <a:rPr lang="en-US" sz="1900" dirty="0"/>
              <a:t>who do overwhelmingly find it useful and among </a:t>
            </a:r>
            <a:r>
              <a:rPr lang="en-US" sz="1900" dirty="0" smtClean="0"/>
              <a:t>the rest interest again is high</a:t>
            </a:r>
          </a:p>
          <a:p>
            <a:pPr marL="285750" indent="-285750">
              <a:buFont typeface="Arial"/>
              <a:buChar char="•"/>
            </a:pPr>
            <a:r>
              <a:rPr lang="en-US" sz="1900" dirty="0"/>
              <a:t>t</a:t>
            </a:r>
            <a:r>
              <a:rPr lang="en-US" sz="1900" dirty="0" smtClean="0"/>
              <a:t>here’s broad interest in non-tech approaches such as decision aids, healthcare coaches and team-based care</a:t>
            </a:r>
          </a:p>
          <a:p>
            <a:pPr marL="285750" indent="-285750">
              <a:buFont typeface="Arial"/>
              <a:buChar char="•"/>
            </a:pPr>
            <a:r>
              <a:rPr lang="en-US" sz="1900" dirty="0" smtClean="0"/>
              <a:t>interest in new approaches is mainly driven by a desire for more information</a:t>
            </a:r>
          </a:p>
          <a:p>
            <a:endParaRPr lang="en-US" sz="1900" dirty="0"/>
          </a:p>
        </p:txBody>
      </p:sp>
      <p:sp>
        <p:nvSpPr>
          <p:cNvPr id="4" name="Slide Number Placeholder 3"/>
          <p:cNvSpPr>
            <a:spLocks noGrp="1"/>
          </p:cNvSpPr>
          <p:nvPr>
            <p:ph type="sldNum" sz="quarter" idx="10"/>
          </p:nvPr>
        </p:nvSpPr>
        <p:spPr/>
        <p:txBody>
          <a:bodyPr/>
          <a:lstStyle/>
          <a:p>
            <a:pPr>
              <a:defRPr/>
            </a:pPr>
            <a:r>
              <a:rPr lang="en-US" smtClean="0"/>
              <a:t>page </a:t>
            </a:r>
            <a:fld id="{7965E548-70AD-43F3-8FE2-70DBBC14AABC}" type="slidenum">
              <a:rPr lang="en-US" smtClean="0"/>
              <a:pPr>
                <a:defRPr/>
              </a:pPr>
              <a:t>27</a:t>
            </a:fld>
            <a:endParaRPr lang="en-US"/>
          </a:p>
        </p:txBody>
      </p:sp>
    </p:spTree>
    <p:extLst>
      <p:ext uri="{BB962C8B-B14F-4D97-AF65-F5344CB8AC3E}">
        <p14:creationId xmlns:p14="http://schemas.microsoft.com/office/powerpoint/2010/main" val="390510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digital divide</a:t>
            </a:r>
            <a:endParaRPr lang="en-US" dirty="0"/>
          </a:p>
        </p:txBody>
      </p:sp>
      <p:sp>
        <p:nvSpPr>
          <p:cNvPr id="5" name="Slide Number Placeholder 4"/>
          <p:cNvSpPr>
            <a:spLocks noGrp="1"/>
          </p:cNvSpPr>
          <p:nvPr>
            <p:ph type="sldNum" sz="quarter" idx="10"/>
          </p:nvPr>
        </p:nvSpPr>
        <p:spPr/>
        <p:txBody>
          <a:bodyPr/>
          <a:lstStyle/>
          <a:p>
            <a:pPr>
              <a:defRPr/>
            </a:pPr>
            <a:r>
              <a:rPr lang="en-US" smtClean="0"/>
              <a:t>page </a:t>
            </a:r>
            <a:fld id="{12910EA0-9316-49CE-9444-0E7DA8B42B69}" type="slidenum">
              <a:rPr lang="en-US" smtClean="0"/>
              <a:pPr>
                <a:defRPr/>
              </a:pPr>
              <a:t>28</a:t>
            </a:fld>
            <a:endParaRPr lang="en-US"/>
          </a:p>
        </p:txBody>
      </p:sp>
      <p:graphicFrame>
        <p:nvGraphicFramePr>
          <p:cNvPr id="7" name="Chart 6"/>
          <p:cNvGraphicFramePr/>
          <p:nvPr>
            <p:extLst>
              <p:ext uri="{D42A27DB-BD31-4B8C-83A1-F6EECF244321}">
                <p14:modId xmlns:p14="http://schemas.microsoft.com/office/powerpoint/2010/main" val="4012922484"/>
              </p:ext>
            </p:extLst>
          </p:nvPr>
        </p:nvGraphicFramePr>
        <p:xfrm>
          <a:off x="0" y="1219200"/>
          <a:ext cx="91440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4218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lacking internet access</a:t>
            </a:r>
            <a:endParaRPr lang="en-US" dirty="0"/>
          </a:p>
        </p:txBody>
      </p:sp>
      <p:graphicFrame>
        <p:nvGraphicFramePr>
          <p:cNvPr id="8" name="Content Placeholder 7"/>
          <p:cNvGraphicFramePr>
            <a:graphicFrameLocks noGrp="1"/>
          </p:cNvGraphicFramePr>
          <p:nvPr>
            <p:ph idx="1"/>
          </p:nvPr>
        </p:nvGraphicFramePr>
        <p:xfrm>
          <a:off x="0" y="1524000"/>
          <a:ext cx="91440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0"/>
          </p:nvPr>
        </p:nvSpPr>
        <p:spPr/>
        <p:txBody>
          <a:bodyPr/>
          <a:lstStyle/>
          <a:p>
            <a:pPr>
              <a:defRPr/>
            </a:pPr>
            <a:r>
              <a:rPr lang="en-US" smtClean="0"/>
              <a:t>page </a:t>
            </a:r>
            <a:fld id="{12910EA0-9316-49CE-9444-0E7DA8B42B69}"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2011 research summary</a:t>
            </a:r>
            <a:endParaRPr lang="en-US" dirty="0"/>
          </a:p>
        </p:txBody>
      </p:sp>
      <p:sp>
        <p:nvSpPr>
          <p:cNvPr id="3" name="Content Placeholder 2"/>
          <p:cNvSpPr>
            <a:spLocks noGrp="1"/>
          </p:cNvSpPr>
          <p:nvPr>
            <p:ph idx="1"/>
          </p:nvPr>
        </p:nvSpPr>
        <p:spPr/>
        <p:txBody>
          <a:bodyPr/>
          <a:lstStyle/>
          <a:p>
            <a:endParaRPr lang="en-US" sz="1900" dirty="0">
              <a:solidFill>
                <a:schemeClr val="accent2"/>
              </a:solidFill>
            </a:endParaRPr>
          </a:p>
          <a:p>
            <a:pPr marL="512763" lvl="1" indent="-285750">
              <a:buFont typeface="Arial"/>
              <a:buChar char="•"/>
            </a:pPr>
            <a:r>
              <a:rPr lang="en-US" sz="1900" dirty="0"/>
              <a:t>baseline study of the healthcare experiences and preferences of low-income Californians</a:t>
            </a:r>
          </a:p>
          <a:p>
            <a:pPr marL="512763" lvl="1" indent="-285750">
              <a:buFont typeface="Arial"/>
              <a:buChar char="•"/>
            </a:pPr>
            <a:r>
              <a:rPr lang="en-US" sz="1900" dirty="0"/>
              <a:t>p</a:t>
            </a:r>
            <a:r>
              <a:rPr lang="en-US" sz="1900" dirty="0" smtClean="0"/>
              <a:t>rime focus: motivators </a:t>
            </a:r>
            <a:r>
              <a:rPr lang="en-US" sz="1900" dirty="0"/>
              <a:t>of patient </a:t>
            </a:r>
            <a:r>
              <a:rPr lang="en-US" sz="1900" dirty="0" smtClean="0"/>
              <a:t>satisfaction and loyalty</a:t>
            </a:r>
          </a:p>
          <a:p>
            <a:pPr marL="512763" lvl="1" indent="-285750">
              <a:buFont typeface="Arial"/>
              <a:buChar char="•"/>
            </a:pPr>
            <a:r>
              <a:rPr lang="en-US" sz="1900" dirty="0" smtClean="0"/>
              <a:t>findings for follow-up:</a:t>
            </a:r>
          </a:p>
          <a:p>
            <a:pPr marL="739775" lvl="3" indent="-285750">
              <a:buFont typeface="Arial"/>
              <a:buChar char="•"/>
            </a:pPr>
            <a:r>
              <a:rPr lang="en-US" sz="1900" dirty="0" smtClean="0"/>
              <a:t>strong </a:t>
            </a:r>
            <a:r>
              <a:rPr lang="en-US" sz="1900" dirty="0"/>
              <a:t>desire for </a:t>
            </a:r>
            <a:r>
              <a:rPr lang="en-US" sz="1900" dirty="0" smtClean="0"/>
              <a:t>a direct relationship with </a:t>
            </a:r>
            <a:r>
              <a:rPr lang="en-US" sz="1900" dirty="0"/>
              <a:t>a provider </a:t>
            </a:r>
            <a:endParaRPr lang="en-US" sz="1900" dirty="0" smtClean="0"/>
          </a:p>
          <a:p>
            <a:pPr marL="739775" lvl="3" indent="-285750">
              <a:buFont typeface="Arial"/>
              <a:buChar char="•"/>
            </a:pPr>
            <a:r>
              <a:rPr lang="en-US" sz="1900" dirty="0"/>
              <a:t>s</a:t>
            </a:r>
            <a:r>
              <a:rPr lang="en-US" sz="1900" dirty="0" smtClean="0"/>
              <a:t>ubstantial hesitation to </a:t>
            </a:r>
            <a:r>
              <a:rPr lang="en-US" sz="1900" dirty="0"/>
              <a:t>engage in shared </a:t>
            </a:r>
            <a:r>
              <a:rPr lang="en-US" sz="1900" dirty="0" smtClean="0"/>
              <a:t>decision making</a:t>
            </a:r>
          </a:p>
          <a:p>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7965E548-70AD-43F3-8FE2-70DBBC14AABC}" type="slidenum">
              <a:rPr lang="en-US" smtClean="0"/>
              <a:pPr>
                <a:defRPr/>
              </a:pPr>
              <a:t>3</a:t>
            </a:fld>
            <a:endParaRPr lang="en-US"/>
          </a:p>
        </p:txBody>
      </p:sp>
    </p:spTree>
    <p:extLst>
      <p:ext uri="{BB962C8B-B14F-4D97-AF65-F5344CB8AC3E}">
        <p14:creationId xmlns:p14="http://schemas.microsoft.com/office/powerpoint/2010/main" val="27077708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use of online health information</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360479948"/>
              </p:ext>
            </p:extLst>
          </p:nvPr>
        </p:nvGraphicFramePr>
        <p:xfrm>
          <a:off x="0" y="1295400"/>
          <a:ext cx="9144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0"/>
          </p:nvPr>
        </p:nvSpPr>
        <p:spPr/>
        <p:txBody>
          <a:bodyPr/>
          <a:lstStyle/>
          <a:p>
            <a:pPr>
              <a:defRPr/>
            </a:pPr>
            <a:r>
              <a:rPr lang="en-US" smtClean="0"/>
              <a:t>page </a:t>
            </a:r>
            <a:fld id="{12910EA0-9316-49CE-9444-0E7DA8B42B69}"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current (lack of) use of internet/apps for health reasons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43162073"/>
              </p:ext>
            </p:extLst>
          </p:nvPr>
        </p:nvGraphicFramePr>
        <p:xfrm>
          <a:off x="0" y="1524000"/>
          <a:ext cx="9144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0"/>
          </p:nvPr>
        </p:nvSpPr>
        <p:spPr/>
        <p:txBody>
          <a:bodyPr/>
          <a:lstStyle/>
          <a:p>
            <a:pPr>
              <a:defRPr/>
            </a:pPr>
            <a:r>
              <a:rPr lang="en-US" smtClean="0"/>
              <a:t>page </a:t>
            </a:r>
            <a:fld id="{12910EA0-9316-49CE-9444-0E7DA8B42B69}" type="slidenum">
              <a:rPr lang="en-US" smtClean="0"/>
              <a:pPr>
                <a:defRPr/>
              </a:pPr>
              <a:t>31</a:t>
            </a:fld>
            <a:endParaRPr lang="en-US"/>
          </a:p>
        </p:txBody>
      </p:sp>
      <p:sp>
        <p:nvSpPr>
          <p:cNvPr id="7" name="TextBox 6"/>
          <p:cNvSpPr txBox="1"/>
          <p:nvPr/>
        </p:nvSpPr>
        <p:spPr>
          <a:xfrm>
            <a:off x="609600" y="1295400"/>
            <a:ext cx="8001000" cy="415498"/>
          </a:xfrm>
          <a:prstGeom prst="rect">
            <a:avLst/>
          </a:prstGeom>
          <a:noFill/>
        </p:spPr>
        <p:txBody>
          <a:bodyPr wrap="square" rtlCol="0">
            <a:spAutoFit/>
          </a:bodyPr>
          <a:lstStyle/>
          <a:p>
            <a:r>
              <a:rPr lang="en-US" sz="2100" dirty="0" smtClean="0">
                <a:solidFill>
                  <a:srgbClr val="FFB000"/>
                </a:solidFill>
              </a:rPr>
              <a:t>% of internet users who have used the internet or an app to:</a:t>
            </a:r>
            <a:endParaRPr lang="en-US" sz="2100" dirty="0">
              <a:solidFill>
                <a:srgbClr val="FFB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interest in using internet/apps for health reasons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1399105"/>
              </p:ext>
            </p:extLst>
          </p:nvPr>
        </p:nvGraphicFramePr>
        <p:xfrm>
          <a:off x="201555" y="1524000"/>
          <a:ext cx="89154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0"/>
          </p:nvPr>
        </p:nvSpPr>
        <p:spPr/>
        <p:txBody>
          <a:bodyPr/>
          <a:lstStyle/>
          <a:p>
            <a:pPr>
              <a:defRPr/>
            </a:pPr>
            <a:r>
              <a:rPr lang="en-US" smtClean="0"/>
              <a:t>page </a:t>
            </a:r>
            <a:fld id="{12910EA0-9316-49CE-9444-0E7DA8B42B69}" type="slidenum">
              <a:rPr lang="en-US" smtClean="0"/>
              <a:pPr>
                <a:defRPr/>
              </a:pPr>
              <a:t>32</a:t>
            </a:fld>
            <a:endParaRPr lang="en-US"/>
          </a:p>
        </p:txBody>
      </p:sp>
      <p:sp>
        <p:nvSpPr>
          <p:cNvPr id="7" name="TextBox 6"/>
          <p:cNvSpPr txBox="1"/>
          <p:nvPr/>
        </p:nvSpPr>
        <p:spPr>
          <a:xfrm>
            <a:off x="0" y="1295400"/>
            <a:ext cx="9144000" cy="415498"/>
          </a:xfrm>
          <a:prstGeom prst="rect">
            <a:avLst/>
          </a:prstGeom>
          <a:noFill/>
        </p:spPr>
        <p:txBody>
          <a:bodyPr wrap="square" rtlCol="0">
            <a:spAutoFit/>
          </a:bodyPr>
          <a:lstStyle/>
          <a:p>
            <a:pPr algn="ctr"/>
            <a:r>
              <a:rPr lang="en-US" sz="2100" dirty="0" smtClean="0">
                <a:solidFill>
                  <a:srgbClr val="FFB000"/>
                </a:solidFill>
              </a:rPr>
              <a:t>% of internet users who are interested in using the internet/apps to:</a:t>
            </a:r>
            <a:endParaRPr lang="en-US" sz="2100" dirty="0">
              <a:solidFill>
                <a:srgbClr val="FFB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does your facility have a patient portal?</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80536160"/>
              </p:ext>
            </p:extLst>
          </p:nvPr>
        </p:nvGraphicFramePr>
        <p:xfrm>
          <a:off x="457200" y="1752600"/>
          <a:ext cx="8229600" cy="46021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pPr>
              <a:defRPr/>
            </a:pPr>
            <a:r>
              <a:rPr lang="en-US" smtClean="0"/>
              <a:t>page </a:t>
            </a:r>
            <a:fld id="{7965E548-70AD-43F3-8FE2-70DBBC14AABC}" type="slidenum">
              <a:rPr lang="en-US" smtClean="0"/>
              <a:pPr>
                <a:defRPr/>
              </a:pPr>
              <a:t>33</a:t>
            </a:fld>
            <a:endParaRPr lang="en-US"/>
          </a:p>
        </p:txBody>
      </p:sp>
      <p:sp>
        <p:nvSpPr>
          <p:cNvPr id="6" name="TextBox 5"/>
          <p:cNvSpPr txBox="1"/>
          <p:nvPr/>
        </p:nvSpPr>
        <p:spPr>
          <a:xfrm>
            <a:off x="609600" y="1219200"/>
            <a:ext cx="8001000" cy="446276"/>
          </a:xfrm>
          <a:prstGeom prst="rect">
            <a:avLst/>
          </a:prstGeom>
          <a:noFill/>
        </p:spPr>
        <p:txBody>
          <a:bodyPr wrap="square" rtlCol="0">
            <a:spAutoFit/>
          </a:bodyPr>
          <a:lstStyle/>
          <a:p>
            <a:pPr algn="ctr"/>
            <a:r>
              <a:rPr lang="en-US" sz="2300" dirty="0" smtClean="0">
                <a:solidFill>
                  <a:srgbClr val="FFB000"/>
                </a:solidFill>
              </a:rPr>
              <a:t>among all low-income Californians</a:t>
            </a:r>
            <a:endParaRPr lang="en-US" sz="2300" dirty="0">
              <a:solidFill>
                <a:srgbClr val="FFB000"/>
              </a:solidFill>
            </a:endParaRPr>
          </a:p>
        </p:txBody>
      </p:sp>
    </p:spTree>
    <p:extLst>
      <p:ext uri="{BB962C8B-B14F-4D97-AF65-F5344CB8AC3E}">
        <p14:creationId xmlns:p14="http://schemas.microsoft.com/office/powerpoint/2010/main" val="1346376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interested in a patient portal</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80536160"/>
              </p:ext>
            </p:extLst>
          </p:nvPr>
        </p:nvGraphicFramePr>
        <p:xfrm>
          <a:off x="457200" y="1752600"/>
          <a:ext cx="8229600" cy="46021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pPr>
              <a:defRPr/>
            </a:pPr>
            <a:r>
              <a:rPr lang="en-US" smtClean="0"/>
              <a:t>page </a:t>
            </a:r>
            <a:fld id="{7965E548-70AD-43F3-8FE2-70DBBC14AABC}" type="slidenum">
              <a:rPr lang="en-US" smtClean="0"/>
              <a:pPr>
                <a:defRPr/>
              </a:pPr>
              <a:t>34</a:t>
            </a:fld>
            <a:endParaRPr lang="en-US"/>
          </a:p>
        </p:txBody>
      </p:sp>
      <p:sp>
        <p:nvSpPr>
          <p:cNvPr id="6" name="TextBox 5"/>
          <p:cNvSpPr txBox="1"/>
          <p:nvPr/>
        </p:nvSpPr>
        <p:spPr>
          <a:xfrm>
            <a:off x="609600" y="1295400"/>
            <a:ext cx="8001000" cy="446276"/>
          </a:xfrm>
          <a:prstGeom prst="rect">
            <a:avLst/>
          </a:prstGeom>
          <a:noFill/>
        </p:spPr>
        <p:txBody>
          <a:bodyPr wrap="square" rtlCol="0">
            <a:spAutoFit/>
          </a:bodyPr>
          <a:lstStyle/>
          <a:p>
            <a:pPr algn="ctr"/>
            <a:r>
              <a:rPr lang="en-US" sz="2300" dirty="0" smtClean="0">
                <a:solidFill>
                  <a:srgbClr val="FFB000"/>
                </a:solidFill>
              </a:rPr>
              <a:t>among internet users without one</a:t>
            </a:r>
            <a:endParaRPr lang="en-US" sz="2300" dirty="0">
              <a:solidFill>
                <a:srgbClr val="FFB000"/>
              </a:solidFill>
            </a:endParaRPr>
          </a:p>
        </p:txBody>
      </p:sp>
    </p:spTree>
    <p:extLst>
      <p:ext uri="{BB962C8B-B14F-4D97-AF65-F5344CB8AC3E}">
        <p14:creationId xmlns:p14="http://schemas.microsoft.com/office/powerpoint/2010/main" val="1346376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tech-based communication with providers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21374680"/>
              </p:ext>
            </p:extLst>
          </p:nvPr>
        </p:nvGraphicFramePr>
        <p:xfrm>
          <a:off x="0" y="1600200"/>
          <a:ext cx="9144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pPr>
              <a:defRPr/>
            </a:pPr>
            <a:r>
              <a:rPr lang="en-US" smtClean="0"/>
              <a:t>page </a:t>
            </a:r>
            <a:fld id="{7965E548-70AD-43F3-8FE2-70DBBC14AABC}" type="slidenum">
              <a:rPr lang="en-US" smtClean="0"/>
              <a:pPr>
                <a:defRPr/>
              </a:pPr>
              <a:t>35</a:t>
            </a:fld>
            <a:endParaRPr lang="en-US"/>
          </a:p>
        </p:txBody>
      </p:sp>
      <p:sp>
        <p:nvSpPr>
          <p:cNvPr id="6" name="TextBox 5"/>
          <p:cNvSpPr txBox="1"/>
          <p:nvPr/>
        </p:nvSpPr>
        <p:spPr>
          <a:xfrm>
            <a:off x="457200" y="1295400"/>
            <a:ext cx="8305800" cy="384721"/>
          </a:xfrm>
          <a:prstGeom prst="rect">
            <a:avLst/>
          </a:prstGeom>
          <a:noFill/>
        </p:spPr>
        <p:txBody>
          <a:bodyPr wrap="square" rtlCol="0">
            <a:spAutoFit/>
          </a:bodyPr>
          <a:lstStyle/>
          <a:p>
            <a:pPr algn="ctr"/>
            <a:r>
              <a:rPr lang="en-US" sz="1900" dirty="0" smtClean="0">
                <a:solidFill>
                  <a:srgbClr val="FFB000"/>
                </a:solidFill>
              </a:rPr>
              <a:t>among those who can (i.e., have a texting phone or internet access)</a:t>
            </a:r>
            <a:endParaRPr lang="en-US" sz="1900" dirty="0">
              <a:solidFill>
                <a:srgbClr val="FFB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tech-based communication with providers</a:t>
            </a:r>
            <a:endParaRPr lang="en-US" dirty="0"/>
          </a:p>
        </p:txBody>
      </p:sp>
      <p:graphicFrame>
        <p:nvGraphicFramePr>
          <p:cNvPr id="5" name="Content Placeholder 4"/>
          <p:cNvGraphicFramePr>
            <a:graphicFrameLocks noGrp="1"/>
          </p:cNvGraphicFramePr>
          <p:nvPr>
            <p:ph idx="1"/>
          </p:nvPr>
        </p:nvGraphicFramePr>
        <p:xfrm>
          <a:off x="0" y="1600200"/>
          <a:ext cx="9144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pPr>
              <a:defRPr/>
            </a:pPr>
            <a:r>
              <a:rPr lang="en-US" smtClean="0"/>
              <a:t>page </a:t>
            </a:r>
            <a:fld id="{7965E548-70AD-43F3-8FE2-70DBBC14AABC}" type="slidenum">
              <a:rPr lang="en-US" smtClean="0"/>
              <a:pPr>
                <a:defRPr/>
              </a:pPr>
              <a:t>36</a:t>
            </a:fld>
            <a:endParaRPr lang="en-US"/>
          </a:p>
        </p:txBody>
      </p:sp>
      <p:sp>
        <p:nvSpPr>
          <p:cNvPr id="6" name="TextBox 5"/>
          <p:cNvSpPr txBox="1"/>
          <p:nvPr/>
        </p:nvSpPr>
        <p:spPr>
          <a:xfrm>
            <a:off x="457200" y="1295400"/>
            <a:ext cx="8305800" cy="384721"/>
          </a:xfrm>
          <a:prstGeom prst="rect">
            <a:avLst/>
          </a:prstGeom>
          <a:noFill/>
        </p:spPr>
        <p:txBody>
          <a:bodyPr wrap="square" rtlCol="0">
            <a:spAutoFit/>
          </a:bodyPr>
          <a:lstStyle/>
          <a:p>
            <a:pPr algn="ctr"/>
            <a:r>
              <a:rPr lang="en-US" sz="1900" dirty="0" smtClean="0">
                <a:solidFill>
                  <a:srgbClr val="FFB000"/>
                </a:solidFill>
              </a:rPr>
              <a:t>among those who can (i.e., have a texting phone or internet access)</a:t>
            </a:r>
            <a:endParaRPr lang="en-US" sz="1900" dirty="0">
              <a:solidFill>
                <a:srgbClr val="FFB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825"/>
            <a:ext cx="8229600" cy="1069975"/>
          </a:xfrm>
        </p:spPr>
        <p:txBody>
          <a:bodyPr/>
          <a:lstStyle/>
          <a:p>
            <a:r>
              <a:rPr lang="en-US" sz="3100" dirty="0" smtClean="0"/>
              <a:t>% interested in asking health questions via:</a:t>
            </a:r>
            <a:br>
              <a:rPr lang="en-US" sz="3100" dirty="0" smtClean="0"/>
            </a:br>
            <a:endParaRPr lang="en-US" sz="3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7036961"/>
              </p:ext>
            </p:extLst>
          </p:nvPr>
        </p:nvGraphicFramePr>
        <p:xfrm>
          <a:off x="0" y="1143000"/>
          <a:ext cx="8229600" cy="50593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pPr>
              <a:defRPr/>
            </a:pPr>
            <a:r>
              <a:rPr lang="en-US" smtClean="0"/>
              <a:t>page </a:t>
            </a:r>
            <a:fld id="{7965E548-70AD-43F3-8FE2-70DBBC14AABC}" type="slidenum">
              <a:rPr lang="en-US" smtClean="0"/>
              <a:pPr>
                <a:defRPr/>
              </a:pPr>
              <a:t>37</a:t>
            </a:fld>
            <a:endParaRPr lang="en-US"/>
          </a:p>
        </p:txBody>
      </p:sp>
      <p:sp>
        <p:nvSpPr>
          <p:cNvPr id="3" name="TextBox 2"/>
          <p:cNvSpPr txBox="1"/>
          <p:nvPr/>
        </p:nvSpPr>
        <p:spPr>
          <a:xfrm>
            <a:off x="76200" y="5943600"/>
            <a:ext cx="3581400" cy="446276"/>
          </a:xfrm>
          <a:prstGeom prst="rect">
            <a:avLst/>
          </a:prstGeom>
          <a:noFill/>
        </p:spPr>
        <p:txBody>
          <a:bodyPr wrap="square" rtlCol="0">
            <a:spAutoFit/>
          </a:bodyPr>
          <a:lstStyle/>
          <a:p>
            <a:pPr algn="ctr"/>
            <a:r>
              <a:rPr lang="en-US" sz="2300" dirty="0" smtClean="0">
                <a:solidFill>
                  <a:schemeClr val="accent3"/>
                </a:solidFill>
              </a:rPr>
              <a:t>texting with providers</a:t>
            </a:r>
            <a:endParaRPr lang="en-US" sz="2300" dirty="0">
              <a:solidFill>
                <a:schemeClr val="accent3"/>
              </a:solidFill>
            </a:endParaRPr>
          </a:p>
        </p:txBody>
      </p:sp>
      <p:sp>
        <p:nvSpPr>
          <p:cNvPr id="8" name="TextBox 7"/>
          <p:cNvSpPr txBox="1"/>
          <p:nvPr/>
        </p:nvSpPr>
        <p:spPr>
          <a:xfrm>
            <a:off x="5257800" y="5943600"/>
            <a:ext cx="3810000" cy="446276"/>
          </a:xfrm>
          <a:prstGeom prst="rect">
            <a:avLst/>
          </a:prstGeom>
          <a:noFill/>
        </p:spPr>
        <p:txBody>
          <a:bodyPr wrap="square" rtlCol="0">
            <a:spAutoFit/>
          </a:bodyPr>
          <a:lstStyle/>
          <a:p>
            <a:pPr algn="ctr"/>
            <a:r>
              <a:rPr lang="en-US" sz="2300" dirty="0" smtClean="0">
                <a:solidFill>
                  <a:schemeClr val="accent3"/>
                </a:solidFill>
              </a:rPr>
              <a:t>e-mailing with providers</a:t>
            </a:r>
            <a:endParaRPr lang="en-US" sz="2300" dirty="0">
              <a:solidFill>
                <a:schemeClr val="accent3"/>
              </a:solidFill>
            </a:endParaRPr>
          </a:p>
        </p:txBody>
      </p:sp>
      <p:graphicFrame>
        <p:nvGraphicFramePr>
          <p:cNvPr id="7" name="Content Placeholder 4"/>
          <p:cNvGraphicFramePr>
            <a:graphicFrameLocks/>
          </p:cNvGraphicFramePr>
          <p:nvPr>
            <p:extLst>
              <p:ext uri="{D42A27DB-BD31-4B8C-83A1-F6EECF244321}">
                <p14:modId xmlns:p14="http://schemas.microsoft.com/office/powerpoint/2010/main" val="458013063"/>
              </p:ext>
            </p:extLst>
          </p:nvPr>
        </p:nvGraphicFramePr>
        <p:xfrm>
          <a:off x="917046" y="1447800"/>
          <a:ext cx="8229600" cy="460216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76200" y="838200"/>
            <a:ext cx="9144000" cy="381000"/>
          </a:xfrm>
          <a:prstGeom prst="rect">
            <a:avLst/>
          </a:prstGeom>
          <a:noFill/>
        </p:spPr>
        <p:txBody>
          <a:bodyPr wrap="square" rtlCol="0">
            <a:spAutoFit/>
          </a:bodyPr>
          <a:lstStyle/>
          <a:p>
            <a:pPr algn="ctr"/>
            <a:r>
              <a:rPr lang="en-US" sz="1900" dirty="0" smtClean="0">
                <a:solidFill>
                  <a:srgbClr val="FFB000"/>
                </a:solidFill>
              </a:rPr>
              <a:t>(among those who have the necessary technology, but currently can’t)</a:t>
            </a:r>
            <a:endParaRPr lang="en-US" sz="1900" dirty="0">
              <a:solidFill>
                <a:srgbClr val="FFB000"/>
              </a:solidFill>
            </a:endParaRPr>
          </a:p>
        </p:txBody>
      </p:sp>
    </p:spTree>
    <p:extLst>
      <p:ext uri="{BB962C8B-B14F-4D97-AF65-F5344CB8AC3E}">
        <p14:creationId xmlns:p14="http://schemas.microsoft.com/office/powerpoint/2010/main" val="7193593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other alternative approaches</a:t>
            </a:r>
            <a:endParaRPr lang="en-US" dirty="0"/>
          </a:p>
        </p:txBody>
      </p:sp>
      <p:graphicFrame>
        <p:nvGraphicFramePr>
          <p:cNvPr id="5" name="Content Placeholder 4"/>
          <p:cNvGraphicFramePr>
            <a:graphicFrameLocks noGrp="1"/>
          </p:cNvGraphicFramePr>
          <p:nvPr>
            <p:ph idx="1"/>
          </p:nvPr>
        </p:nvGraphicFramePr>
        <p:xfrm>
          <a:off x="0" y="1600200"/>
          <a:ext cx="9144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pPr>
              <a:defRPr/>
            </a:pPr>
            <a:r>
              <a:rPr lang="en-US" smtClean="0"/>
              <a:t>page </a:t>
            </a:r>
            <a:fld id="{7965E548-70AD-43F3-8FE2-70DBBC14AABC}"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 in other alternative approaches</a:t>
            </a:r>
            <a:endParaRPr lang="en-US" dirty="0"/>
          </a:p>
        </p:txBody>
      </p:sp>
      <p:graphicFrame>
        <p:nvGraphicFramePr>
          <p:cNvPr id="5" name="Content Placeholder 4"/>
          <p:cNvGraphicFramePr>
            <a:graphicFrameLocks noGrp="1"/>
          </p:cNvGraphicFramePr>
          <p:nvPr>
            <p:ph idx="1"/>
          </p:nvPr>
        </p:nvGraphicFramePr>
        <p:xfrm>
          <a:off x="0" y="1295400"/>
          <a:ext cx="9144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pPr>
              <a:defRPr/>
            </a:pPr>
            <a:r>
              <a:rPr lang="en-US" smtClean="0"/>
              <a:t>page </a:t>
            </a:r>
            <a:fld id="{7965E548-70AD-43F3-8FE2-70DBBC14AABC}"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02163"/>
          </a:xfrm>
          <a:solidFill>
            <a:schemeClr val="bg1"/>
          </a:solidFill>
        </p:spPr>
        <p:txBody>
          <a:bodyPr/>
          <a:lstStyle/>
          <a:p>
            <a:pPr marL="512763" lvl="1" indent="-285750">
              <a:buFont typeface="Arial"/>
              <a:buChar char="•"/>
            </a:pPr>
            <a:r>
              <a:rPr lang="en-US" sz="1900" dirty="0" smtClean="0"/>
              <a:t>dig more deeply into patient-provider relationships and </a:t>
            </a:r>
            <a:r>
              <a:rPr lang="en-US" sz="1900" dirty="0"/>
              <a:t>the drivers of </a:t>
            </a:r>
            <a:r>
              <a:rPr lang="en-US" sz="1900" dirty="0" smtClean="0"/>
              <a:t>patients’ </a:t>
            </a:r>
            <a:r>
              <a:rPr lang="en-US" sz="1900" dirty="0"/>
              <a:t>engagement in their </a:t>
            </a:r>
            <a:r>
              <a:rPr lang="en-US" sz="1900" dirty="0" smtClean="0"/>
              <a:t>care</a:t>
            </a:r>
          </a:p>
          <a:p>
            <a:pPr marL="512763" lvl="1" indent="-285750">
              <a:buFont typeface="Arial"/>
              <a:buChar char="•"/>
            </a:pPr>
            <a:r>
              <a:rPr lang="en-US" sz="1900" dirty="0"/>
              <a:t>k</a:t>
            </a:r>
            <a:r>
              <a:rPr lang="en-US" sz="1900" dirty="0" smtClean="0"/>
              <a:t>ey finding: expressed preference for a traditional doctor-patient model in fact reflects desires for connectedness and continuity in care experiences</a:t>
            </a:r>
          </a:p>
          <a:p>
            <a:pPr marL="739775" lvl="3" indent="-285750">
              <a:buFont typeface="Arial"/>
              <a:buChar char="•"/>
            </a:pPr>
            <a:r>
              <a:rPr lang="en-US" sz="1900" dirty="0"/>
              <a:t>m</a:t>
            </a:r>
            <a:r>
              <a:rPr lang="en-US" sz="1900" dirty="0" smtClean="0"/>
              <a:t>ost low-income Californians currently lack connectedness and continuity</a:t>
            </a:r>
          </a:p>
          <a:p>
            <a:pPr marL="739775" lvl="3" indent="-285750">
              <a:buFont typeface="Arial"/>
              <a:buChar char="•"/>
            </a:pPr>
            <a:r>
              <a:rPr lang="en-US" sz="1900" dirty="0"/>
              <a:t>b</a:t>
            </a:r>
            <a:r>
              <a:rPr lang="en-US" sz="1900" dirty="0" smtClean="0"/>
              <a:t>oth can be created through non-traditional models including team-based care and healthcare coaches, and most are open to trying these models</a:t>
            </a:r>
          </a:p>
          <a:p>
            <a:pPr marL="514350" lvl="2" indent="-285750">
              <a:buFont typeface="Arial"/>
              <a:buChar char="•"/>
            </a:pPr>
            <a:r>
              <a:rPr lang="en-US" sz="1900" dirty="0" smtClean="0"/>
              <a:t>data-driven model establishes how connectedness, continuity and information drive patient empowerment and ultimately active participation in healthcare decision making</a:t>
            </a:r>
            <a:endParaRPr lang="en-US" sz="1900" dirty="0"/>
          </a:p>
          <a:p>
            <a:endParaRPr lang="en-US" sz="1900" dirty="0"/>
          </a:p>
        </p:txBody>
      </p:sp>
      <p:sp>
        <p:nvSpPr>
          <p:cNvPr id="2" name="Title 1"/>
          <p:cNvSpPr>
            <a:spLocks noGrp="1"/>
          </p:cNvSpPr>
          <p:nvPr>
            <p:ph type="title"/>
          </p:nvPr>
        </p:nvSpPr>
        <p:spPr/>
        <p:txBody>
          <a:bodyPr/>
          <a:lstStyle/>
          <a:p>
            <a:r>
              <a:rPr lang="en-US" dirty="0" smtClean="0"/>
              <a:t>2012 research summary</a:t>
            </a:r>
            <a:endParaRPr lang="en-US" dirty="0"/>
          </a:p>
        </p:txBody>
      </p:sp>
      <p:sp>
        <p:nvSpPr>
          <p:cNvPr id="4" name="Slide Number Placeholder 3"/>
          <p:cNvSpPr>
            <a:spLocks noGrp="1"/>
          </p:cNvSpPr>
          <p:nvPr>
            <p:ph type="sldNum" sz="quarter" idx="10"/>
          </p:nvPr>
        </p:nvSpPr>
        <p:spPr/>
        <p:txBody>
          <a:bodyPr/>
          <a:lstStyle/>
          <a:p>
            <a:pPr>
              <a:defRPr/>
            </a:pPr>
            <a:r>
              <a:rPr lang="en-US" smtClean="0"/>
              <a:t>page </a:t>
            </a:r>
            <a:fld id="{7965E548-70AD-43F3-8FE2-70DBBC14AABC}" type="slidenum">
              <a:rPr lang="en-US" smtClean="0"/>
              <a:pPr>
                <a:defRPr/>
              </a:pPr>
              <a:t>4</a:t>
            </a:fld>
            <a:endParaRPr lang="en-US"/>
          </a:p>
        </p:txBody>
      </p:sp>
      <p:sp>
        <p:nvSpPr>
          <p:cNvPr id="5" name="TextBox 4"/>
          <p:cNvSpPr txBox="1"/>
          <p:nvPr/>
        </p:nvSpPr>
        <p:spPr>
          <a:xfrm>
            <a:off x="1219200" y="3276600"/>
            <a:ext cx="3124200" cy="1261884"/>
          </a:xfrm>
          <a:prstGeom prst="rect">
            <a:avLst/>
          </a:prstGeom>
          <a:solidFill>
            <a:schemeClr val="accent1"/>
          </a:solidFill>
          <a:ln>
            <a:solidFill>
              <a:schemeClr val="tx1"/>
            </a:solidFill>
          </a:ln>
        </p:spPr>
        <p:txBody>
          <a:bodyPr wrap="square" rtlCol="0">
            <a:spAutoFit/>
          </a:bodyPr>
          <a:lstStyle/>
          <a:p>
            <a:r>
              <a:rPr lang="en-US" sz="1900" b="1" u="sng" dirty="0" smtClean="0">
                <a:solidFill>
                  <a:schemeClr val="bg1"/>
                </a:solidFill>
              </a:rPr>
              <a:t>connectedness</a:t>
            </a:r>
            <a:r>
              <a:rPr lang="en-US" sz="1900" b="1" dirty="0" smtClean="0">
                <a:solidFill>
                  <a:schemeClr val="bg1"/>
                </a:solidFill>
              </a:rPr>
              <a:t> – feeling like someone at your facility knows you “pretty well”</a:t>
            </a:r>
            <a:endParaRPr lang="en-US" sz="1900" b="1" dirty="0">
              <a:solidFill>
                <a:schemeClr val="bg1"/>
              </a:solidFill>
            </a:endParaRPr>
          </a:p>
        </p:txBody>
      </p:sp>
      <p:sp>
        <p:nvSpPr>
          <p:cNvPr id="6" name="TextBox 5"/>
          <p:cNvSpPr txBox="1"/>
          <p:nvPr/>
        </p:nvSpPr>
        <p:spPr>
          <a:xfrm>
            <a:off x="4739640" y="3130406"/>
            <a:ext cx="3124200" cy="1554272"/>
          </a:xfrm>
          <a:prstGeom prst="rect">
            <a:avLst/>
          </a:prstGeom>
          <a:solidFill>
            <a:schemeClr val="accent1"/>
          </a:solidFill>
          <a:ln>
            <a:solidFill>
              <a:schemeClr val="tx1"/>
            </a:solidFill>
          </a:ln>
        </p:spPr>
        <p:txBody>
          <a:bodyPr wrap="square" rtlCol="0">
            <a:spAutoFit/>
          </a:bodyPr>
          <a:lstStyle/>
          <a:p>
            <a:r>
              <a:rPr lang="en-US" sz="1900" b="1" u="sng" dirty="0" smtClean="0">
                <a:solidFill>
                  <a:schemeClr val="bg1"/>
                </a:solidFill>
              </a:rPr>
              <a:t>continuity</a:t>
            </a:r>
            <a:r>
              <a:rPr lang="en-US" sz="1900" b="1" dirty="0" smtClean="0">
                <a:solidFill>
                  <a:schemeClr val="bg1"/>
                </a:solidFill>
              </a:rPr>
              <a:t> – the frequency you see the same healthcare provider when you have medical appointments</a:t>
            </a:r>
            <a:endParaRPr lang="en-US" sz="1900" b="1" dirty="0">
              <a:solidFill>
                <a:schemeClr val="bg1"/>
              </a:solidFill>
            </a:endParaRPr>
          </a:p>
        </p:txBody>
      </p:sp>
    </p:spTree>
    <p:extLst>
      <p:ext uri="{BB962C8B-B14F-4D97-AF65-F5344CB8AC3E}">
        <p14:creationId xmlns:p14="http://schemas.microsoft.com/office/powerpoint/2010/main" val="390510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5" grpId="1" animBg="1"/>
      <p:bldP spid="6" grpId="0" animBg="1"/>
      <p:bldP spid="6"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228600" y="1295400"/>
            <a:ext cx="8763000" cy="4602163"/>
          </a:xfrm>
        </p:spPr>
        <p:txBody>
          <a:bodyPr/>
          <a:lstStyle/>
          <a:p>
            <a:pPr marL="342900" indent="-342900">
              <a:buFont typeface="Arial"/>
              <a:buChar char="•"/>
            </a:pPr>
            <a:r>
              <a:rPr lang="en-US" sz="1900" dirty="0" smtClean="0"/>
              <a:t>We find broad untapped potential for use of the internet and software applications for healthcare information and communication</a:t>
            </a:r>
          </a:p>
          <a:p>
            <a:pPr marL="569913" lvl="1" indent="-342900">
              <a:buFont typeface="Arial"/>
              <a:buChar char="•"/>
            </a:pPr>
            <a:r>
              <a:rPr lang="en-US" sz="1900" dirty="0" smtClean="0"/>
              <a:t>while very few low-income Californians currently use these resources, interest in doing so is high</a:t>
            </a:r>
          </a:p>
          <a:p>
            <a:pPr marL="569913" lvl="1" indent="-342900">
              <a:buFont typeface="Arial"/>
              <a:buChar char="•"/>
            </a:pPr>
            <a:r>
              <a:rPr lang="en-US" sz="1900" dirty="0" smtClean="0"/>
              <a:t>the digital divide is compounded by the fact that many safety net facilities lack tech-based tools</a:t>
            </a:r>
          </a:p>
          <a:p>
            <a:pPr marL="342900" indent="-342900">
              <a:buFont typeface="Arial"/>
              <a:buChar char="•"/>
            </a:pPr>
            <a:r>
              <a:rPr lang="en-US" sz="1900" dirty="0" smtClean="0"/>
              <a:t>non-tech-based models of caregiving also show great promise in enhancing information sharing and communication </a:t>
            </a:r>
          </a:p>
          <a:p>
            <a:pPr marL="569913" lvl="1" indent="-342900">
              <a:buFont typeface="Arial"/>
              <a:buChar char="•"/>
            </a:pPr>
            <a:r>
              <a:rPr lang="en-US" sz="1900" dirty="0" smtClean="0"/>
              <a:t>a majority of low-income Californians are open to team care, healthcare navigators, and decision aids; all are beneficial to patient information and patient-provider relationships</a:t>
            </a:r>
          </a:p>
          <a:p>
            <a:pPr marL="342900" indent="-342900">
              <a:buFont typeface="Arial"/>
              <a:buChar char="•"/>
            </a:pPr>
            <a:r>
              <a:rPr lang="en-US" sz="1900" dirty="0" smtClean="0"/>
              <a:t>providers’ active encouragement of patient engagement can have a profound benefit across a variety of outcomes</a:t>
            </a:r>
          </a:p>
          <a:p>
            <a:pPr marL="342900" indent="-342900">
              <a:buFont typeface="Arial"/>
              <a:buChar char="•"/>
            </a:pPr>
            <a:endParaRPr lang="en-US" sz="1900" dirty="0"/>
          </a:p>
        </p:txBody>
      </p:sp>
      <p:sp>
        <p:nvSpPr>
          <p:cNvPr id="4" name="Slide Number Placeholder 3"/>
          <p:cNvSpPr>
            <a:spLocks noGrp="1"/>
          </p:cNvSpPr>
          <p:nvPr>
            <p:ph type="sldNum" sz="quarter" idx="10"/>
          </p:nvPr>
        </p:nvSpPr>
        <p:spPr/>
        <p:txBody>
          <a:bodyPr/>
          <a:lstStyle/>
          <a:p>
            <a:pPr>
              <a:defRPr/>
            </a:pPr>
            <a:r>
              <a:rPr lang="en-US" smtClean="0"/>
              <a:t>page </a:t>
            </a:r>
            <a:fld id="{7965E548-70AD-43F3-8FE2-70DBBC14AABC}" type="slidenum">
              <a:rPr lang="en-US" smtClean="0"/>
              <a:pPr>
                <a:defRPr/>
              </a:pPr>
              <a:t>40</a:t>
            </a:fld>
            <a:endParaRPr lang="en-US"/>
          </a:p>
        </p:txBody>
      </p:sp>
    </p:spTree>
    <p:extLst>
      <p:ext uri="{BB962C8B-B14F-4D97-AF65-F5344CB8AC3E}">
        <p14:creationId xmlns:p14="http://schemas.microsoft.com/office/powerpoint/2010/main" val="355570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457200" y="1295400"/>
            <a:ext cx="8382000" cy="4876800"/>
          </a:xfrm>
        </p:spPr>
        <p:txBody>
          <a:bodyPr/>
          <a:lstStyle/>
          <a:p>
            <a:pPr marL="342900" indent="-342900">
              <a:buFont typeface="Arial"/>
              <a:buChar char="•"/>
            </a:pPr>
            <a:r>
              <a:rPr lang="en-US" sz="1900" dirty="0" smtClean="0"/>
              <a:t>increase the use of alternative care approaches that can improve patient-provider relationships and increase patients’ information</a:t>
            </a:r>
          </a:p>
          <a:p>
            <a:pPr marL="569913" lvl="1" indent="-342900">
              <a:spcAft>
                <a:spcPts val="61"/>
              </a:spcAft>
              <a:buFont typeface="Arial"/>
              <a:buChar char="•"/>
            </a:pPr>
            <a:r>
              <a:rPr lang="en-US" sz="1900" dirty="0"/>
              <a:t>t</a:t>
            </a:r>
            <a:r>
              <a:rPr lang="en-US" sz="1900" dirty="0" smtClean="0"/>
              <a:t>hese include team-based care, healthcare coaches, decision aids, technology-based information and communication tools</a:t>
            </a:r>
          </a:p>
          <a:p>
            <a:pPr marL="569913" lvl="1" indent="-342900">
              <a:spcAft>
                <a:spcPts val="61"/>
              </a:spcAft>
              <a:buFont typeface="Arial"/>
              <a:buChar char="•"/>
            </a:pPr>
            <a:r>
              <a:rPr lang="en-US" sz="1900" dirty="0" smtClean="0"/>
              <a:t>many can be deployed cost-effectively</a:t>
            </a:r>
            <a:endParaRPr lang="en-US" sz="1900" dirty="0" smtClean="0">
              <a:solidFill>
                <a:srgbClr val="FF0000"/>
              </a:solidFill>
            </a:endParaRPr>
          </a:p>
          <a:p>
            <a:pPr marL="342900" indent="-342900">
              <a:buFont typeface="Arial"/>
              <a:buChar char="•"/>
            </a:pPr>
            <a:r>
              <a:rPr lang="en-US" sz="1900" dirty="0" smtClean="0"/>
              <a:t>encourage patients to take a greater role in their care </a:t>
            </a:r>
          </a:p>
          <a:p>
            <a:pPr marL="342900" indent="-342900">
              <a:buFont typeface="Arial"/>
              <a:buChar char="•"/>
            </a:pPr>
            <a:r>
              <a:rPr lang="en-US" sz="1900" dirty="0" smtClean="0"/>
              <a:t>stress to providers the need to encourage patient involvement and to focus on effective communication</a:t>
            </a:r>
          </a:p>
          <a:p>
            <a:pPr marL="342900" indent="-342900">
              <a:buFont typeface="Arial"/>
              <a:buChar char="•"/>
            </a:pPr>
            <a:r>
              <a:rPr lang="en-US" sz="1900" dirty="0"/>
              <a:t>improve </a:t>
            </a:r>
            <a:r>
              <a:rPr lang="en-US" sz="1900" dirty="0" smtClean="0"/>
              <a:t>patients’ </a:t>
            </a:r>
            <a:r>
              <a:rPr lang="en-US" sz="1900" dirty="0"/>
              <a:t>access to high-quality, accurate and easily understood health </a:t>
            </a:r>
            <a:r>
              <a:rPr lang="en-US" sz="1900" dirty="0" smtClean="0"/>
              <a:t>information:</a:t>
            </a:r>
          </a:p>
          <a:p>
            <a:pPr marL="569913" lvl="1" indent="-342900">
              <a:spcAft>
                <a:spcPts val="61"/>
              </a:spcAft>
              <a:buFont typeface="Arial"/>
              <a:buChar char="•"/>
            </a:pPr>
            <a:r>
              <a:rPr lang="en-US" sz="1900" dirty="0" smtClean="0"/>
              <a:t>create or enhance patient portals to give patients access to relevant, provider-approved information</a:t>
            </a:r>
          </a:p>
          <a:p>
            <a:pPr marL="569913" lvl="1" indent="-342900">
              <a:spcAft>
                <a:spcPts val="61"/>
              </a:spcAft>
              <a:buFont typeface="Arial"/>
              <a:buChar char="•"/>
            </a:pPr>
            <a:r>
              <a:rPr lang="en-US" sz="1900" dirty="0" smtClean="0"/>
              <a:t>enable and communication via text or e-mail</a:t>
            </a:r>
          </a:p>
          <a:p>
            <a:pPr lvl="1" indent="0">
              <a:spcAft>
                <a:spcPts val="61"/>
              </a:spcAft>
              <a:buNone/>
            </a:pPr>
            <a:r>
              <a:rPr lang="en-US" sz="1900" b="1" dirty="0" smtClean="0">
                <a:solidFill>
                  <a:srgbClr val="FFC000"/>
                </a:solidFill>
              </a:rPr>
              <a:t>Improved patient-provider relationships result; empowerment, efficacy and satisfaction follow</a:t>
            </a:r>
          </a:p>
          <a:p>
            <a:pPr marL="569913" lvl="1" indent="-342900">
              <a:buFont typeface="Arial"/>
              <a:buChar char="•"/>
            </a:pPr>
            <a:endParaRPr lang="en-US" sz="1900" dirty="0" smtClean="0"/>
          </a:p>
          <a:p>
            <a:endParaRPr lang="en-US" sz="1900" dirty="0"/>
          </a:p>
        </p:txBody>
      </p:sp>
      <p:sp>
        <p:nvSpPr>
          <p:cNvPr id="4" name="Slide Number Placeholder 3"/>
          <p:cNvSpPr>
            <a:spLocks noGrp="1"/>
          </p:cNvSpPr>
          <p:nvPr>
            <p:ph type="sldNum" sz="quarter" idx="10"/>
          </p:nvPr>
        </p:nvSpPr>
        <p:spPr/>
        <p:txBody>
          <a:bodyPr/>
          <a:lstStyle/>
          <a:p>
            <a:pPr>
              <a:defRPr/>
            </a:pPr>
            <a:r>
              <a:rPr lang="en-US" smtClean="0"/>
              <a:t>page </a:t>
            </a:r>
            <a:fld id="{7965E548-70AD-43F3-8FE2-70DBBC14AABC}" type="slidenum">
              <a:rPr lang="en-US" smtClean="0"/>
              <a:pPr>
                <a:defRPr/>
              </a:pPr>
              <a:t>41</a:t>
            </a:fld>
            <a:endParaRPr lang="en-US"/>
          </a:p>
        </p:txBody>
      </p:sp>
    </p:spTree>
    <p:extLst>
      <p:ext uri="{BB962C8B-B14F-4D97-AF65-F5344CB8AC3E}">
        <p14:creationId xmlns:p14="http://schemas.microsoft.com/office/powerpoint/2010/main" val="79090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5"/>
          <p:cNvSpPr>
            <a:spLocks noGrp="1" noChangeArrowheads="1"/>
          </p:cNvSpPr>
          <p:nvPr>
            <p:ph type="ctrTitle"/>
          </p:nvPr>
        </p:nvSpPr>
        <p:spPr>
          <a:xfrm>
            <a:off x="812800" y="2667000"/>
            <a:ext cx="8229600" cy="990600"/>
          </a:xfrm>
          <a:noFill/>
        </p:spPr>
        <p:txBody>
          <a:bodyPr/>
          <a:lstStyle/>
          <a:p>
            <a:pPr eaLnBrk="1" hangingPunct="1"/>
            <a:r>
              <a:rPr lang="en-US" dirty="0" smtClean="0"/>
              <a:t>Thank you!</a:t>
            </a:r>
          </a:p>
        </p:txBody>
      </p:sp>
      <p:sp>
        <p:nvSpPr>
          <p:cNvPr id="11268" name="Text Box 6"/>
          <p:cNvSpPr txBox="1">
            <a:spLocks noChangeArrowheads="1"/>
          </p:cNvSpPr>
          <p:nvPr/>
        </p:nvSpPr>
        <p:spPr bwMode="auto">
          <a:xfrm>
            <a:off x="838200" y="3562350"/>
            <a:ext cx="4114800" cy="1792799"/>
          </a:xfrm>
          <a:prstGeom prst="rect">
            <a:avLst/>
          </a:prstGeom>
          <a:noFill/>
          <a:ln w="9525" algn="ctr">
            <a:noFill/>
            <a:miter lim="800000"/>
            <a:headEnd/>
            <a:tailEnd/>
          </a:ln>
        </p:spPr>
        <p:txBody>
          <a:bodyPr>
            <a:spAutoFit/>
          </a:bodyPr>
          <a:lstStyle/>
          <a:p>
            <a:pPr>
              <a:spcBef>
                <a:spcPct val="0"/>
              </a:spcBef>
              <a:spcAft>
                <a:spcPts val="300"/>
              </a:spcAft>
            </a:pPr>
            <a:endParaRPr lang="en-US" sz="1400" dirty="0"/>
          </a:p>
          <a:p>
            <a:pPr>
              <a:spcBef>
                <a:spcPct val="0"/>
              </a:spcBef>
              <a:spcAft>
                <a:spcPts val="300"/>
              </a:spcAft>
            </a:pPr>
            <a:r>
              <a:rPr lang="en-US" sz="1400" dirty="0" smtClean="0"/>
              <a:t>Presenter:</a:t>
            </a:r>
            <a:r>
              <a:rPr lang="en-US" sz="1400" dirty="0"/>
              <a:t/>
            </a:r>
            <a:br>
              <a:rPr lang="en-US" sz="1400" dirty="0"/>
            </a:br>
            <a:r>
              <a:rPr lang="en-US" sz="1400" dirty="0" smtClean="0"/>
              <a:t>Gary Langer</a:t>
            </a:r>
          </a:p>
          <a:p>
            <a:pPr>
              <a:spcBef>
                <a:spcPct val="0"/>
              </a:spcBef>
              <a:spcAft>
                <a:spcPts val="300"/>
              </a:spcAft>
            </a:pPr>
            <a:r>
              <a:rPr lang="en-US" sz="1400" dirty="0" smtClean="0"/>
              <a:t>Langer Research Associates</a:t>
            </a:r>
          </a:p>
          <a:p>
            <a:pPr>
              <a:spcBef>
                <a:spcPct val="0"/>
              </a:spcBef>
              <a:spcAft>
                <a:spcPts val="300"/>
              </a:spcAft>
            </a:pPr>
            <a:r>
              <a:rPr lang="en-US" sz="1400" dirty="0" err="1" smtClean="0">
                <a:solidFill>
                  <a:schemeClr val="tx2"/>
                </a:solidFill>
              </a:rPr>
              <a:t>langerresearch.com</a:t>
            </a:r>
            <a:endParaRPr lang="en-US" sz="1400" dirty="0" smtClean="0">
              <a:solidFill>
                <a:schemeClr val="tx2"/>
              </a:solidFill>
            </a:endParaRPr>
          </a:p>
          <a:p>
            <a:pPr>
              <a:spcBef>
                <a:spcPct val="0"/>
              </a:spcBef>
              <a:spcAft>
                <a:spcPts val="300"/>
              </a:spcAft>
            </a:pPr>
            <a:r>
              <a:rPr lang="en-US" sz="1400" dirty="0" smtClean="0">
                <a:solidFill>
                  <a:schemeClr val="accent2"/>
                </a:solidFill>
              </a:rPr>
              <a:t>@</a:t>
            </a:r>
            <a:r>
              <a:rPr lang="en-US" sz="1400" dirty="0" err="1" smtClean="0">
                <a:solidFill>
                  <a:schemeClr val="accent2"/>
                </a:solidFill>
              </a:rPr>
              <a:t>LangerResearch</a:t>
            </a:r>
            <a:endParaRPr lang="en-US" sz="1400" dirty="0">
              <a:solidFill>
                <a:schemeClr val="accent2"/>
              </a:solidFill>
            </a:endParaRPr>
          </a:p>
          <a:p>
            <a:pPr>
              <a:spcBef>
                <a:spcPct val="0"/>
              </a:spcBef>
              <a:spcAft>
                <a:spcPts val="300"/>
              </a:spcAft>
            </a:pPr>
            <a:endParaRPr lang="en-US" sz="1400" dirty="0"/>
          </a:p>
        </p:txBody>
      </p:sp>
    </p:spTree>
    <p:extLst>
      <p:ext uri="{BB962C8B-B14F-4D97-AF65-F5344CB8AC3E}">
        <p14:creationId xmlns:p14="http://schemas.microsoft.com/office/powerpoint/2010/main" val="2002837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p:cNvGrpSpPr>
            <a:grpSpLocks/>
          </p:cNvGrpSpPr>
          <p:nvPr/>
        </p:nvGrpSpPr>
        <p:grpSpPr bwMode="auto">
          <a:xfrm>
            <a:off x="2209800" y="3302000"/>
            <a:ext cx="4572000" cy="1727200"/>
            <a:chOff x="2209800" y="3301780"/>
            <a:chExt cx="4572000" cy="1727420"/>
          </a:xfrm>
        </p:grpSpPr>
        <p:sp>
          <p:nvSpPr>
            <p:cNvPr id="67615" name="Process 13"/>
            <p:cNvSpPr>
              <a:spLocks noChangeArrowheads="1"/>
            </p:cNvSpPr>
            <p:nvPr/>
          </p:nvSpPr>
          <p:spPr bwMode="auto">
            <a:xfrm>
              <a:off x="2514600" y="4444545"/>
              <a:ext cx="4267200" cy="584655"/>
            </a:xfrm>
            <a:prstGeom prst="flowChartProcess">
              <a:avLst/>
            </a:prstGeom>
            <a:solidFill>
              <a:schemeClr val="bg1"/>
            </a:solidFill>
            <a:ln w="9525">
              <a:solidFill>
                <a:schemeClr val="tx2"/>
              </a:solidFill>
              <a:miter lim="800000"/>
              <a:headEnd/>
              <a:tailEnd/>
            </a:ln>
          </p:spPr>
          <p:txBody>
            <a:bodyPr>
              <a:spAutoFit/>
            </a:bodyPr>
            <a:lstStyle/>
            <a:p>
              <a:r>
                <a:rPr lang="en-US" sz="1600"/>
                <a:t>confident you can make healthcare decisions</a:t>
              </a:r>
            </a:p>
          </p:txBody>
        </p:sp>
        <p:cxnSp>
          <p:nvCxnSpPr>
            <p:cNvPr id="67616" name="Straight Arrow Connector 23"/>
            <p:cNvCxnSpPr>
              <a:cxnSpLocks noChangeShapeType="1"/>
              <a:endCxn id="67615" idx="1"/>
            </p:cNvCxnSpPr>
            <p:nvPr/>
          </p:nvCxnSpPr>
          <p:spPr bwMode="auto">
            <a:xfrm rot="16200000" flipH="1">
              <a:off x="1644654" y="3866926"/>
              <a:ext cx="1435092" cy="304800"/>
            </a:xfrm>
            <a:prstGeom prst="straightConnector1">
              <a:avLst/>
            </a:prstGeom>
            <a:noFill/>
            <a:ln w="25400">
              <a:solidFill>
                <a:schemeClr val="accent2"/>
              </a:solidFill>
              <a:round/>
              <a:headEnd/>
              <a:tailEnd type="arrow" w="med" len="med"/>
            </a:ln>
            <a:extLst>
              <a:ext uri="{909E8E84-426E-40DD-AFC4-6F175D3DCCD1}">
                <a14:hiddenFill xmlns:a14="http://schemas.microsoft.com/office/drawing/2010/main">
                  <a:noFill/>
                </a14:hiddenFill>
              </a:ext>
            </a:extLst>
          </p:spPr>
        </p:cxnSp>
        <p:cxnSp>
          <p:nvCxnSpPr>
            <p:cNvPr id="67617" name="Straight Arrow Connector 34"/>
            <p:cNvCxnSpPr>
              <a:cxnSpLocks noChangeShapeType="1"/>
              <a:stCxn id="67605" idx="3"/>
              <a:endCxn id="67615" idx="1"/>
            </p:cNvCxnSpPr>
            <p:nvPr/>
          </p:nvCxnSpPr>
          <p:spPr bwMode="auto">
            <a:xfrm>
              <a:off x="2209800" y="3791145"/>
              <a:ext cx="304800" cy="945727"/>
            </a:xfrm>
            <a:prstGeom prst="straightConnector1">
              <a:avLst/>
            </a:prstGeom>
            <a:noFill/>
            <a:ln w="25400">
              <a:solidFill>
                <a:schemeClr val="accent2"/>
              </a:solidFill>
              <a:round/>
              <a:headEnd/>
              <a:tailEnd type="arrow" w="med" len="med"/>
            </a:ln>
            <a:extLst>
              <a:ext uri="{909E8E84-426E-40DD-AFC4-6F175D3DCCD1}">
                <a14:hiddenFill xmlns:a14="http://schemas.microsoft.com/office/drawing/2010/main">
                  <a:noFill/>
                </a14:hiddenFill>
              </a:ext>
            </a:extLst>
          </p:spPr>
        </p:cxnSp>
      </p:grpSp>
      <p:grpSp>
        <p:nvGrpSpPr>
          <p:cNvPr id="3" name="Group 30"/>
          <p:cNvGrpSpPr>
            <a:grpSpLocks/>
          </p:cNvGrpSpPr>
          <p:nvPr/>
        </p:nvGrpSpPr>
        <p:grpSpPr bwMode="auto">
          <a:xfrm>
            <a:off x="2209800" y="3257550"/>
            <a:ext cx="3733800" cy="933450"/>
            <a:chOff x="2209800" y="3257855"/>
            <a:chExt cx="3733800" cy="933317"/>
          </a:xfrm>
        </p:grpSpPr>
        <p:sp>
          <p:nvSpPr>
            <p:cNvPr id="67612" name="Process 12"/>
            <p:cNvSpPr>
              <a:spLocks noChangeArrowheads="1"/>
            </p:cNvSpPr>
            <p:nvPr/>
          </p:nvSpPr>
          <p:spPr bwMode="auto">
            <a:xfrm>
              <a:off x="2514600" y="3606517"/>
              <a:ext cx="3429000" cy="584655"/>
            </a:xfrm>
            <a:prstGeom prst="flowChartProcess">
              <a:avLst/>
            </a:prstGeom>
            <a:solidFill>
              <a:schemeClr val="bg1"/>
            </a:solidFill>
            <a:ln w="9525">
              <a:solidFill>
                <a:schemeClr val="tx2"/>
              </a:solidFill>
              <a:miter lim="800000"/>
              <a:headEnd/>
              <a:tailEnd/>
            </a:ln>
          </p:spPr>
          <p:txBody>
            <a:bodyPr>
              <a:spAutoFit/>
            </a:bodyPr>
            <a:lstStyle/>
            <a:p>
              <a:r>
                <a:rPr lang="en-US" sz="1600"/>
                <a:t>provider usually explains things in a way you understand</a:t>
              </a:r>
            </a:p>
          </p:txBody>
        </p:sp>
        <p:cxnSp>
          <p:nvCxnSpPr>
            <p:cNvPr id="67613" name="Straight Arrow Connector 20"/>
            <p:cNvCxnSpPr>
              <a:cxnSpLocks noChangeShapeType="1"/>
              <a:stCxn id="67604" idx="3"/>
              <a:endCxn id="67612" idx="1"/>
            </p:cNvCxnSpPr>
            <p:nvPr/>
          </p:nvCxnSpPr>
          <p:spPr bwMode="auto">
            <a:xfrm>
              <a:off x="2209800" y="3257855"/>
              <a:ext cx="304800" cy="640990"/>
            </a:xfrm>
            <a:prstGeom prst="straightConnector1">
              <a:avLst/>
            </a:prstGeom>
            <a:noFill/>
            <a:ln w="25400">
              <a:solidFill>
                <a:schemeClr val="accent2"/>
              </a:solidFill>
              <a:round/>
              <a:headEnd/>
              <a:tailEnd type="arrow" w="med" len="med"/>
            </a:ln>
            <a:extLst>
              <a:ext uri="{909E8E84-426E-40DD-AFC4-6F175D3DCCD1}">
                <a14:hiddenFill xmlns:a14="http://schemas.microsoft.com/office/drawing/2010/main">
                  <a:noFill/>
                </a14:hiddenFill>
              </a:ext>
            </a:extLst>
          </p:spPr>
        </p:cxnSp>
        <p:cxnSp>
          <p:nvCxnSpPr>
            <p:cNvPr id="67614" name="Straight Arrow Connector 31"/>
            <p:cNvCxnSpPr>
              <a:cxnSpLocks noChangeShapeType="1"/>
              <a:stCxn id="67605" idx="3"/>
              <a:endCxn id="67612" idx="1"/>
            </p:cNvCxnSpPr>
            <p:nvPr/>
          </p:nvCxnSpPr>
          <p:spPr bwMode="auto">
            <a:xfrm>
              <a:off x="2209800" y="3791145"/>
              <a:ext cx="304800" cy="107700"/>
            </a:xfrm>
            <a:prstGeom prst="straightConnector1">
              <a:avLst/>
            </a:prstGeom>
            <a:noFill/>
            <a:ln w="25400">
              <a:solidFill>
                <a:schemeClr val="accent2"/>
              </a:solidFill>
              <a:round/>
              <a:headEnd/>
              <a:tailEnd type="arrow" w="med" len="med"/>
            </a:ln>
            <a:extLst>
              <a:ext uri="{909E8E84-426E-40DD-AFC4-6F175D3DCCD1}">
                <a14:hiddenFill xmlns:a14="http://schemas.microsoft.com/office/drawing/2010/main">
                  <a:noFill/>
                </a14:hiddenFill>
              </a:ext>
            </a:extLst>
          </p:spPr>
        </p:cxnSp>
      </p:grpSp>
      <p:grpSp>
        <p:nvGrpSpPr>
          <p:cNvPr id="4" name="Group 29"/>
          <p:cNvGrpSpPr>
            <a:grpSpLocks/>
          </p:cNvGrpSpPr>
          <p:nvPr/>
        </p:nvGrpSpPr>
        <p:grpSpPr bwMode="auto">
          <a:xfrm>
            <a:off x="2209800" y="2844800"/>
            <a:ext cx="2667000" cy="946150"/>
            <a:chOff x="2209800" y="2844674"/>
            <a:chExt cx="2667000" cy="946471"/>
          </a:xfrm>
        </p:grpSpPr>
        <p:sp>
          <p:nvSpPr>
            <p:cNvPr id="67609" name="Process 11"/>
            <p:cNvSpPr>
              <a:spLocks noChangeArrowheads="1"/>
            </p:cNvSpPr>
            <p:nvPr/>
          </p:nvSpPr>
          <p:spPr bwMode="auto">
            <a:xfrm>
              <a:off x="2514600" y="2844674"/>
              <a:ext cx="2362200" cy="584655"/>
            </a:xfrm>
            <a:prstGeom prst="flowChartProcess">
              <a:avLst/>
            </a:prstGeom>
            <a:solidFill>
              <a:schemeClr val="bg1"/>
            </a:solidFill>
            <a:ln w="9525">
              <a:solidFill>
                <a:schemeClr val="tx2"/>
              </a:solidFill>
              <a:miter lim="800000"/>
              <a:headEnd/>
              <a:tailEnd/>
            </a:ln>
          </p:spPr>
          <p:txBody>
            <a:bodyPr>
              <a:spAutoFit/>
            </a:bodyPr>
            <a:lstStyle/>
            <a:p>
              <a:r>
                <a:rPr lang="en-US" sz="1600"/>
                <a:t>comfortable asking provider questions</a:t>
              </a:r>
            </a:p>
          </p:txBody>
        </p:sp>
        <p:cxnSp>
          <p:nvCxnSpPr>
            <p:cNvPr id="67610" name="Straight Arrow Connector 17"/>
            <p:cNvCxnSpPr>
              <a:cxnSpLocks noChangeShapeType="1"/>
              <a:stCxn id="67604" idx="3"/>
              <a:endCxn id="67609" idx="1"/>
            </p:cNvCxnSpPr>
            <p:nvPr/>
          </p:nvCxnSpPr>
          <p:spPr bwMode="auto">
            <a:xfrm flipV="1">
              <a:off x="2209800" y="3137002"/>
              <a:ext cx="304800" cy="120853"/>
            </a:xfrm>
            <a:prstGeom prst="straightConnector1">
              <a:avLst/>
            </a:prstGeom>
            <a:noFill/>
            <a:ln w="25400">
              <a:solidFill>
                <a:schemeClr val="accent2"/>
              </a:solidFill>
              <a:round/>
              <a:headEnd/>
              <a:tailEnd type="arrow" w="med" len="med"/>
            </a:ln>
            <a:extLst>
              <a:ext uri="{909E8E84-426E-40DD-AFC4-6F175D3DCCD1}">
                <a14:hiddenFill xmlns:a14="http://schemas.microsoft.com/office/drawing/2010/main">
                  <a:noFill/>
                </a14:hiddenFill>
              </a:ext>
            </a:extLst>
          </p:spPr>
        </p:cxnSp>
        <p:cxnSp>
          <p:nvCxnSpPr>
            <p:cNvPr id="67611" name="Straight Arrow Connector 28"/>
            <p:cNvCxnSpPr>
              <a:cxnSpLocks noChangeShapeType="1"/>
              <a:stCxn id="67605" idx="3"/>
              <a:endCxn id="67609" idx="1"/>
            </p:cNvCxnSpPr>
            <p:nvPr/>
          </p:nvCxnSpPr>
          <p:spPr bwMode="auto">
            <a:xfrm flipV="1">
              <a:off x="2209800" y="3137002"/>
              <a:ext cx="304800" cy="654143"/>
            </a:xfrm>
            <a:prstGeom prst="straightConnector1">
              <a:avLst/>
            </a:prstGeom>
            <a:noFill/>
            <a:ln w="25400">
              <a:solidFill>
                <a:schemeClr val="accent2"/>
              </a:solidFill>
              <a:round/>
              <a:headEnd/>
              <a:tailEnd type="arrow" w="med" len="med"/>
            </a:ln>
            <a:extLst>
              <a:ext uri="{909E8E84-426E-40DD-AFC4-6F175D3DCCD1}">
                <a14:hiddenFill xmlns:a14="http://schemas.microsoft.com/office/drawing/2010/main">
                  <a:noFill/>
                </a14:hiddenFill>
              </a:ext>
            </a:extLst>
          </p:spPr>
        </p:cxnSp>
      </p:grpSp>
      <p:grpSp>
        <p:nvGrpSpPr>
          <p:cNvPr id="5" name="Group 28"/>
          <p:cNvGrpSpPr>
            <a:grpSpLocks/>
          </p:cNvGrpSpPr>
          <p:nvPr/>
        </p:nvGrpSpPr>
        <p:grpSpPr bwMode="auto">
          <a:xfrm>
            <a:off x="2209800" y="2235200"/>
            <a:ext cx="4572000" cy="1555750"/>
            <a:chOff x="2209800" y="2235200"/>
            <a:chExt cx="4572000" cy="1555945"/>
          </a:xfrm>
        </p:grpSpPr>
        <p:cxnSp>
          <p:nvCxnSpPr>
            <p:cNvPr id="67606" name="Straight Arrow Connector 16"/>
            <p:cNvCxnSpPr>
              <a:cxnSpLocks noChangeShapeType="1"/>
              <a:stCxn id="67604" idx="3"/>
              <a:endCxn id="67608" idx="1"/>
            </p:cNvCxnSpPr>
            <p:nvPr/>
          </p:nvCxnSpPr>
          <p:spPr bwMode="auto">
            <a:xfrm flipV="1">
              <a:off x="2209800" y="2404442"/>
              <a:ext cx="304800" cy="853413"/>
            </a:xfrm>
            <a:prstGeom prst="straightConnector1">
              <a:avLst/>
            </a:prstGeom>
            <a:noFill/>
            <a:ln w="25400">
              <a:solidFill>
                <a:schemeClr val="accent2"/>
              </a:solidFill>
              <a:round/>
              <a:headEnd/>
              <a:tailEnd type="arrow" w="med" len="med"/>
            </a:ln>
            <a:extLst>
              <a:ext uri="{909E8E84-426E-40DD-AFC4-6F175D3DCCD1}">
                <a14:hiddenFill xmlns:a14="http://schemas.microsoft.com/office/drawing/2010/main">
                  <a:noFill/>
                </a14:hiddenFill>
              </a:ext>
            </a:extLst>
          </p:spPr>
        </p:cxnSp>
        <p:cxnSp>
          <p:nvCxnSpPr>
            <p:cNvPr id="67607" name="Straight Arrow Connector 25"/>
            <p:cNvCxnSpPr>
              <a:cxnSpLocks noChangeShapeType="1"/>
              <a:stCxn id="67605" idx="3"/>
              <a:endCxn id="67608" idx="1"/>
            </p:cNvCxnSpPr>
            <p:nvPr/>
          </p:nvCxnSpPr>
          <p:spPr bwMode="auto">
            <a:xfrm flipV="1">
              <a:off x="2209800" y="2404442"/>
              <a:ext cx="304800" cy="1386703"/>
            </a:xfrm>
            <a:prstGeom prst="straightConnector1">
              <a:avLst/>
            </a:prstGeom>
            <a:noFill/>
            <a:ln w="25400">
              <a:solidFill>
                <a:schemeClr val="accent2"/>
              </a:solidFill>
              <a:round/>
              <a:headEnd/>
              <a:tailEnd type="arrow" w="med" len="med"/>
            </a:ln>
            <a:extLst>
              <a:ext uri="{909E8E84-426E-40DD-AFC4-6F175D3DCCD1}">
                <a14:hiddenFill xmlns:a14="http://schemas.microsoft.com/office/drawing/2010/main">
                  <a:noFill/>
                </a14:hiddenFill>
              </a:ext>
            </a:extLst>
          </p:spPr>
        </p:cxnSp>
        <p:sp>
          <p:nvSpPr>
            <p:cNvPr id="67608" name="Process 10"/>
            <p:cNvSpPr>
              <a:spLocks noChangeArrowheads="1"/>
            </p:cNvSpPr>
            <p:nvPr/>
          </p:nvSpPr>
          <p:spPr bwMode="auto">
            <a:xfrm>
              <a:off x="2514600" y="2235200"/>
              <a:ext cx="4267200" cy="338484"/>
            </a:xfrm>
            <a:prstGeom prst="flowChartProcess">
              <a:avLst/>
            </a:prstGeom>
            <a:solidFill>
              <a:schemeClr val="bg1"/>
            </a:solidFill>
            <a:ln w="9525">
              <a:solidFill>
                <a:schemeClr val="tx2"/>
              </a:solidFill>
              <a:miter lim="800000"/>
              <a:headEnd/>
              <a:tailEnd/>
            </a:ln>
          </p:spPr>
          <p:txBody>
            <a:bodyPr>
              <a:spAutoFit/>
            </a:bodyPr>
            <a:lstStyle/>
            <a:p>
              <a:r>
                <a:rPr lang="en-US" sz="1600"/>
                <a:t>feel informed about your health</a:t>
              </a:r>
            </a:p>
          </p:txBody>
        </p:sp>
      </p:grpSp>
      <p:sp>
        <p:nvSpPr>
          <p:cNvPr id="67590" name="Title 1"/>
          <p:cNvSpPr>
            <a:spLocks noGrp="1"/>
          </p:cNvSpPr>
          <p:nvPr>
            <p:ph type="title"/>
          </p:nvPr>
        </p:nvSpPr>
        <p:spPr/>
        <p:txBody>
          <a:bodyPr/>
          <a:lstStyle/>
          <a:p>
            <a:r>
              <a:rPr lang="en-US" sz="2800" dirty="0">
                <a:latin typeface="Century Gothic" charset="0"/>
                <a:ea typeface="MS PGothic" charset="0"/>
              </a:rPr>
              <a:t>a model of patient engagement</a:t>
            </a:r>
            <a:br>
              <a:rPr lang="en-US" sz="2800" dirty="0">
                <a:latin typeface="Century Gothic" charset="0"/>
                <a:ea typeface="MS PGothic" charset="0"/>
              </a:rPr>
            </a:br>
            <a:r>
              <a:rPr lang="en-US" sz="1600" dirty="0" smtClean="0">
                <a:solidFill>
                  <a:schemeClr val="accent2"/>
                </a:solidFill>
                <a:latin typeface="Century Gothic" charset="0"/>
                <a:ea typeface="MS PGothic" charset="0"/>
              </a:rPr>
              <a:t>2012 </a:t>
            </a:r>
            <a:r>
              <a:rPr lang="en-US" sz="1600" dirty="0">
                <a:solidFill>
                  <a:schemeClr val="accent2"/>
                </a:solidFill>
                <a:latin typeface="Century Gothic" charset="0"/>
                <a:ea typeface="MS PGothic" charset="0"/>
              </a:rPr>
              <a:t>BSCF survey of low-income Californians</a:t>
            </a:r>
            <a:endParaRPr lang="en-US" sz="2800" dirty="0">
              <a:latin typeface="Century Gothic" charset="0"/>
              <a:ea typeface="MS PGothic" charset="0"/>
            </a:endParaRPr>
          </a:p>
        </p:txBody>
      </p:sp>
      <p:sp>
        <p:nvSpPr>
          <p:cNvPr id="67591" name="Slide Number Placeholder 4"/>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entury Gothic" charset="0"/>
                <a:ea typeface="MS PGothic" charset="0"/>
                <a:cs typeface="MS PGothic" charset="0"/>
              </a:defRPr>
            </a:lvl1pPr>
            <a:lvl2pPr marL="37931725" indent="-37474525" eaLnBrk="0" hangingPunct="0">
              <a:defRPr sz="2400">
                <a:solidFill>
                  <a:schemeClr val="tx1"/>
                </a:solidFill>
                <a:latin typeface="Century Gothic" charset="0"/>
                <a:ea typeface="MS PGothic" charset="0"/>
                <a:cs typeface="MS PGothic" charset="0"/>
              </a:defRPr>
            </a:lvl2pPr>
            <a:lvl3pPr eaLnBrk="0" hangingPunct="0">
              <a:defRPr sz="2400">
                <a:solidFill>
                  <a:schemeClr val="tx1"/>
                </a:solidFill>
                <a:latin typeface="Century Gothic" charset="0"/>
                <a:ea typeface="MS PGothic" charset="0"/>
                <a:cs typeface="MS PGothic" charset="0"/>
              </a:defRPr>
            </a:lvl3pPr>
            <a:lvl4pPr eaLnBrk="0" hangingPunct="0">
              <a:defRPr sz="2400">
                <a:solidFill>
                  <a:schemeClr val="tx1"/>
                </a:solidFill>
                <a:latin typeface="Century Gothic" charset="0"/>
                <a:ea typeface="MS PGothic" charset="0"/>
                <a:cs typeface="MS PGothic" charset="0"/>
              </a:defRPr>
            </a:lvl4pPr>
            <a:lvl5pPr eaLnBrk="0" hangingPunct="0">
              <a:defRPr sz="2400">
                <a:solidFill>
                  <a:schemeClr val="tx1"/>
                </a:solidFill>
                <a:latin typeface="Century Gothic" charset="0"/>
                <a:ea typeface="MS PGothic" charset="0"/>
                <a:cs typeface="MS PGothic" charset="0"/>
              </a:defRPr>
            </a:lvl5pPr>
            <a:lvl6pPr marL="457200" eaLnBrk="0" fontAlgn="base" hangingPunct="0">
              <a:spcBef>
                <a:spcPct val="50000"/>
              </a:spcBef>
              <a:spcAft>
                <a:spcPct val="0"/>
              </a:spcAft>
              <a:defRPr sz="2400">
                <a:solidFill>
                  <a:schemeClr val="tx1"/>
                </a:solidFill>
                <a:latin typeface="Century Gothic" charset="0"/>
                <a:ea typeface="MS PGothic" charset="0"/>
                <a:cs typeface="MS PGothic" charset="0"/>
              </a:defRPr>
            </a:lvl6pPr>
            <a:lvl7pPr marL="914400" eaLnBrk="0" fontAlgn="base" hangingPunct="0">
              <a:spcBef>
                <a:spcPct val="50000"/>
              </a:spcBef>
              <a:spcAft>
                <a:spcPct val="0"/>
              </a:spcAft>
              <a:defRPr sz="2400">
                <a:solidFill>
                  <a:schemeClr val="tx1"/>
                </a:solidFill>
                <a:latin typeface="Century Gothic" charset="0"/>
                <a:ea typeface="MS PGothic" charset="0"/>
                <a:cs typeface="MS PGothic" charset="0"/>
              </a:defRPr>
            </a:lvl7pPr>
            <a:lvl8pPr marL="1371600" eaLnBrk="0" fontAlgn="base" hangingPunct="0">
              <a:spcBef>
                <a:spcPct val="50000"/>
              </a:spcBef>
              <a:spcAft>
                <a:spcPct val="0"/>
              </a:spcAft>
              <a:defRPr sz="2400">
                <a:solidFill>
                  <a:schemeClr val="tx1"/>
                </a:solidFill>
                <a:latin typeface="Century Gothic" charset="0"/>
                <a:ea typeface="MS PGothic" charset="0"/>
                <a:cs typeface="MS PGothic" charset="0"/>
              </a:defRPr>
            </a:lvl8pPr>
            <a:lvl9pPr marL="1828800" eaLnBrk="0" fontAlgn="base" hangingPunct="0">
              <a:spcBef>
                <a:spcPct val="50000"/>
              </a:spcBef>
              <a:spcAft>
                <a:spcPct val="0"/>
              </a:spcAft>
              <a:defRPr sz="2400">
                <a:solidFill>
                  <a:schemeClr val="tx1"/>
                </a:solidFill>
                <a:latin typeface="Century Gothic" charset="0"/>
                <a:ea typeface="MS PGothic" charset="0"/>
                <a:cs typeface="MS PGothic" charset="0"/>
              </a:defRPr>
            </a:lvl9pPr>
          </a:lstStyle>
          <a:p>
            <a:pPr eaLnBrk="1" hangingPunct="1"/>
            <a:r>
              <a:rPr lang="en-US" sz="900">
                <a:solidFill>
                  <a:srgbClr val="000000"/>
                </a:solidFill>
              </a:rPr>
              <a:t>page </a:t>
            </a:r>
            <a:fld id="{8C940B5D-D8DC-9544-BF95-81CF2FDC19D7}" type="slidenum">
              <a:rPr lang="en-US" sz="900">
                <a:solidFill>
                  <a:srgbClr val="000000"/>
                </a:solidFill>
              </a:rPr>
              <a:pPr eaLnBrk="1" hangingPunct="1"/>
              <a:t>5</a:t>
            </a:fld>
            <a:endParaRPr lang="en-US" sz="900">
              <a:solidFill>
                <a:srgbClr val="000000"/>
              </a:solidFill>
            </a:endParaRPr>
          </a:p>
        </p:txBody>
      </p:sp>
      <p:grpSp>
        <p:nvGrpSpPr>
          <p:cNvPr id="6" name="Group 34"/>
          <p:cNvGrpSpPr>
            <a:grpSpLocks/>
          </p:cNvGrpSpPr>
          <p:nvPr/>
        </p:nvGrpSpPr>
        <p:grpSpPr bwMode="auto">
          <a:xfrm>
            <a:off x="152400" y="3073400"/>
            <a:ext cx="2057400" cy="901700"/>
            <a:chOff x="152400" y="3073227"/>
            <a:chExt cx="2057400" cy="902546"/>
          </a:xfrm>
        </p:grpSpPr>
        <p:sp>
          <p:nvSpPr>
            <p:cNvPr id="67604" name="Process 8"/>
            <p:cNvSpPr>
              <a:spLocks noChangeArrowheads="1"/>
            </p:cNvSpPr>
            <p:nvPr/>
          </p:nvSpPr>
          <p:spPr bwMode="auto">
            <a:xfrm>
              <a:off x="152400" y="3073227"/>
              <a:ext cx="2057400" cy="369256"/>
            </a:xfrm>
            <a:prstGeom prst="flowChartProcess">
              <a:avLst/>
            </a:prstGeom>
            <a:solidFill>
              <a:schemeClr val="bg1"/>
            </a:solidFill>
            <a:ln w="9525">
              <a:solidFill>
                <a:schemeClr val="tx2"/>
              </a:solidFill>
              <a:miter lim="800000"/>
              <a:headEnd/>
              <a:tailEnd/>
            </a:ln>
          </p:spPr>
          <p:txBody>
            <a:bodyPr>
              <a:spAutoFit/>
            </a:bodyPr>
            <a:lstStyle/>
            <a:p>
              <a:r>
                <a:rPr lang="en-US"/>
                <a:t>connectedness</a:t>
              </a:r>
            </a:p>
          </p:txBody>
        </p:sp>
        <p:sp>
          <p:nvSpPr>
            <p:cNvPr id="67605" name="Process 9"/>
            <p:cNvSpPr>
              <a:spLocks noChangeArrowheads="1"/>
            </p:cNvSpPr>
            <p:nvPr/>
          </p:nvSpPr>
          <p:spPr bwMode="auto">
            <a:xfrm>
              <a:off x="152400" y="3606517"/>
              <a:ext cx="2057400" cy="369256"/>
            </a:xfrm>
            <a:prstGeom prst="flowChartProcess">
              <a:avLst/>
            </a:prstGeom>
            <a:solidFill>
              <a:schemeClr val="bg1"/>
            </a:solidFill>
            <a:ln w="9525">
              <a:solidFill>
                <a:schemeClr val="tx2"/>
              </a:solidFill>
              <a:miter lim="800000"/>
              <a:headEnd/>
              <a:tailEnd/>
            </a:ln>
          </p:spPr>
          <p:txBody>
            <a:bodyPr>
              <a:spAutoFit/>
            </a:bodyPr>
            <a:lstStyle/>
            <a:p>
              <a:r>
                <a:rPr lang="en-US"/>
                <a:t>continuity</a:t>
              </a:r>
            </a:p>
          </p:txBody>
        </p:sp>
      </p:grpSp>
      <p:grpSp>
        <p:nvGrpSpPr>
          <p:cNvPr id="7" name="Group 33"/>
          <p:cNvGrpSpPr>
            <a:grpSpLocks/>
          </p:cNvGrpSpPr>
          <p:nvPr/>
        </p:nvGrpSpPr>
        <p:grpSpPr bwMode="auto">
          <a:xfrm>
            <a:off x="4876800" y="2405063"/>
            <a:ext cx="4114800" cy="2332037"/>
            <a:chOff x="4876800" y="2404442"/>
            <a:chExt cx="4114800" cy="2332431"/>
          </a:xfrm>
        </p:grpSpPr>
        <p:sp>
          <p:nvSpPr>
            <p:cNvPr id="67599" name="Process 14"/>
            <p:cNvSpPr>
              <a:spLocks noChangeArrowheads="1"/>
            </p:cNvSpPr>
            <p:nvPr/>
          </p:nvSpPr>
          <p:spPr bwMode="auto">
            <a:xfrm>
              <a:off x="7162800" y="3225596"/>
              <a:ext cx="1828800" cy="369256"/>
            </a:xfrm>
            <a:prstGeom prst="flowChartProcess">
              <a:avLst/>
            </a:prstGeom>
            <a:solidFill>
              <a:schemeClr val="bg1"/>
            </a:solidFill>
            <a:ln w="9525">
              <a:solidFill>
                <a:schemeClr val="tx2"/>
              </a:solidFill>
              <a:miter lim="800000"/>
              <a:headEnd/>
              <a:tailEnd/>
            </a:ln>
          </p:spPr>
          <p:txBody>
            <a:bodyPr>
              <a:spAutoFit/>
            </a:bodyPr>
            <a:lstStyle/>
            <a:p>
              <a:r>
                <a:rPr lang="en-US"/>
                <a:t>engagement</a:t>
              </a:r>
            </a:p>
          </p:txBody>
        </p:sp>
        <p:cxnSp>
          <p:nvCxnSpPr>
            <p:cNvPr id="67600" name="Straight Arrow Connector 37"/>
            <p:cNvCxnSpPr>
              <a:cxnSpLocks noChangeShapeType="1"/>
              <a:stCxn id="67608" idx="3"/>
              <a:endCxn id="67599" idx="1"/>
            </p:cNvCxnSpPr>
            <p:nvPr/>
          </p:nvCxnSpPr>
          <p:spPr bwMode="auto">
            <a:xfrm>
              <a:off x="6781800" y="2404442"/>
              <a:ext cx="381000" cy="1005782"/>
            </a:xfrm>
            <a:prstGeom prst="straightConnector1">
              <a:avLst/>
            </a:prstGeom>
            <a:noFill/>
            <a:ln w="25400">
              <a:solidFill>
                <a:schemeClr val="accent2"/>
              </a:solidFill>
              <a:round/>
              <a:headEnd/>
              <a:tailEnd type="arrow" w="med" len="med"/>
            </a:ln>
            <a:extLst>
              <a:ext uri="{909E8E84-426E-40DD-AFC4-6F175D3DCCD1}">
                <a14:hiddenFill xmlns:a14="http://schemas.microsoft.com/office/drawing/2010/main">
                  <a:noFill/>
                </a14:hiddenFill>
              </a:ext>
            </a:extLst>
          </p:spPr>
        </p:cxnSp>
        <p:cxnSp>
          <p:nvCxnSpPr>
            <p:cNvPr id="67601" name="Straight Arrow Connector 40"/>
            <p:cNvCxnSpPr>
              <a:cxnSpLocks noChangeShapeType="1"/>
              <a:stCxn id="67609" idx="3"/>
              <a:endCxn id="67599" idx="1"/>
            </p:cNvCxnSpPr>
            <p:nvPr/>
          </p:nvCxnSpPr>
          <p:spPr bwMode="auto">
            <a:xfrm>
              <a:off x="4876800" y="3137002"/>
              <a:ext cx="2286000" cy="273222"/>
            </a:xfrm>
            <a:prstGeom prst="straightConnector1">
              <a:avLst/>
            </a:prstGeom>
            <a:noFill/>
            <a:ln w="25400">
              <a:solidFill>
                <a:schemeClr val="accent2"/>
              </a:solidFill>
              <a:round/>
              <a:headEnd/>
              <a:tailEnd type="arrow" w="med" len="med"/>
            </a:ln>
            <a:extLst>
              <a:ext uri="{909E8E84-426E-40DD-AFC4-6F175D3DCCD1}">
                <a14:hiddenFill xmlns:a14="http://schemas.microsoft.com/office/drawing/2010/main">
                  <a:noFill/>
                </a14:hiddenFill>
              </a:ext>
            </a:extLst>
          </p:spPr>
        </p:cxnSp>
        <p:cxnSp>
          <p:nvCxnSpPr>
            <p:cNvPr id="67602" name="Straight Arrow Connector 43"/>
            <p:cNvCxnSpPr>
              <a:cxnSpLocks noChangeShapeType="1"/>
              <a:stCxn id="67612" idx="3"/>
              <a:endCxn id="67599" idx="1"/>
            </p:cNvCxnSpPr>
            <p:nvPr/>
          </p:nvCxnSpPr>
          <p:spPr bwMode="auto">
            <a:xfrm flipV="1">
              <a:off x="5943600" y="3410224"/>
              <a:ext cx="1219200" cy="488621"/>
            </a:xfrm>
            <a:prstGeom prst="straightConnector1">
              <a:avLst/>
            </a:prstGeom>
            <a:noFill/>
            <a:ln w="25400">
              <a:solidFill>
                <a:schemeClr val="accent2"/>
              </a:solidFill>
              <a:round/>
              <a:headEnd/>
              <a:tailEnd type="arrow" w="med" len="med"/>
            </a:ln>
            <a:extLst>
              <a:ext uri="{909E8E84-426E-40DD-AFC4-6F175D3DCCD1}">
                <a14:hiddenFill xmlns:a14="http://schemas.microsoft.com/office/drawing/2010/main">
                  <a:noFill/>
                </a14:hiddenFill>
              </a:ext>
            </a:extLst>
          </p:spPr>
        </p:cxnSp>
        <p:cxnSp>
          <p:nvCxnSpPr>
            <p:cNvPr id="67603" name="Straight Arrow Connector 46"/>
            <p:cNvCxnSpPr>
              <a:cxnSpLocks noChangeShapeType="1"/>
              <a:stCxn id="67615" idx="3"/>
              <a:endCxn id="67599" idx="1"/>
            </p:cNvCxnSpPr>
            <p:nvPr/>
          </p:nvCxnSpPr>
          <p:spPr bwMode="auto">
            <a:xfrm flipV="1">
              <a:off x="6781800" y="3410224"/>
              <a:ext cx="381000" cy="1326649"/>
            </a:xfrm>
            <a:prstGeom prst="straightConnector1">
              <a:avLst/>
            </a:prstGeom>
            <a:noFill/>
            <a:ln w="25400">
              <a:solidFill>
                <a:schemeClr val="accent2"/>
              </a:solidFill>
              <a:round/>
              <a:headEnd/>
              <a:tailEnd type="arrow" w="med" len="med"/>
            </a:ln>
            <a:extLst>
              <a:ext uri="{909E8E84-426E-40DD-AFC4-6F175D3DCCD1}">
                <a14:hiddenFill xmlns:a14="http://schemas.microsoft.com/office/drawing/2010/main">
                  <a:noFill/>
                </a14:hiddenFill>
              </a:ext>
            </a:extLst>
          </p:spPr>
        </p:cxnSp>
      </p:grpSp>
      <p:grpSp>
        <p:nvGrpSpPr>
          <p:cNvPr id="8" name="Group 32"/>
          <p:cNvGrpSpPr>
            <a:grpSpLocks/>
          </p:cNvGrpSpPr>
          <p:nvPr/>
        </p:nvGrpSpPr>
        <p:grpSpPr bwMode="auto">
          <a:xfrm>
            <a:off x="4267200" y="2540000"/>
            <a:ext cx="2135188" cy="1905000"/>
            <a:chOff x="4267200" y="2539937"/>
            <a:chExt cx="2134394" cy="1904607"/>
          </a:xfrm>
        </p:grpSpPr>
        <p:cxnSp>
          <p:nvCxnSpPr>
            <p:cNvPr id="67596" name="Straight Arrow Connector 49"/>
            <p:cNvCxnSpPr>
              <a:cxnSpLocks noChangeShapeType="1"/>
            </p:cNvCxnSpPr>
            <p:nvPr/>
          </p:nvCxnSpPr>
          <p:spPr bwMode="auto">
            <a:xfrm rot="5400000">
              <a:off x="4115228" y="2691909"/>
              <a:ext cx="304737" cy="794"/>
            </a:xfrm>
            <a:prstGeom prst="straightConnector1">
              <a:avLst/>
            </a:prstGeom>
            <a:noFill/>
            <a:ln w="25400">
              <a:solidFill>
                <a:srgbClr val="D39100"/>
              </a:solidFill>
              <a:prstDash val="sysDot"/>
              <a:round/>
              <a:headEnd/>
              <a:tailEnd type="arrow" w="med" len="med"/>
            </a:ln>
            <a:extLst>
              <a:ext uri="{909E8E84-426E-40DD-AFC4-6F175D3DCCD1}">
                <a14:hiddenFill xmlns:a14="http://schemas.microsoft.com/office/drawing/2010/main">
                  <a:noFill/>
                </a14:hiddenFill>
              </a:ext>
            </a:extLst>
          </p:spPr>
        </p:cxnSp>
        <p:cxnSp>
          <p:nvCxnSpPr>
            <p:cNvPr id="67597" name="Straight Arrow Connector 65"/>
            <p:cNvCxnSpPr>
              <a:cxnSpLocks noChangeShapeType="1"/>
            </p:cNvCxnSpPr>
            <p:nvPr/>
          </p:nvCxnSpPr>
          <p:spPr bwMode="auto">
            <a:xfrm rot="5400000">
              <a:off x="4915399" y="3110922"/>
              <a:ext cx="990396" cy="794"/>
            </a:xfrm>
            <a:prstGeom prst="straightConnector1">
              <a:avLst/>
            </a:prstGeom>
            <a:noFill/>
            <a:ln w="25400">
              <a:solidFill>
                <a:srgbClr val="D39100"/>
              </a:solidFill>
              <a:prstDash val="sysDot"/>
              <a:round/>
              <a:headEnd/>
              <a:tailEnd type="arrow" w="med" len="med"/>
            </a:ln>
            <a:extLst>
              <a:ext uri="{909E8E84-426E-40DD-AFC4-6F175D3DCCD1}">
                <a14:hiddenFill xmlns:a14="http://schemas.microsoft.com/office/drawing/2010/main">
                  <a:noFill/>
                </a14:hiddenFill>
              </a:ext>
            </a:extLst>
          </p:spPr>
        </p:cxnSp>
        <p:cxnSp>
          <p:nvCxnSpPr>
            <p:cNvPr id="67598" name="Straight Arrow Connector 67"/>
            <p:cNvCxnSpPr>
              <a:cxnSpLocks noChangeShapeType="1"/>
            </p:cNvCxnSpPr>
            <p:nvPr/>
          </p:nvCxnSpPr>
          <p:spPr bwMode="auto">
            <a:xfrm rot="5400000">
              <a:off x="5486985" y="3529936"/>
              <a:ext cx="1828423" cy="794"/>
            </a:xfrm>
            <a:prstGeom prst="straightConnector1">
              <a:avLst/>
            </a:prstGeom>
            <a:noFill/>
            <a:ln w="25400">
              <a:solidFill>
                <a:srgbClr val="D39100"/>
              </a:solidFill>
              <a:prstDash val="sysDot"/>
              <a:round/>
              <a:headEnd/>
              <a:tailEnd type="arrow" w="med" len="med"/>
            </a:ln>
            <a:extLst>
              <a:ext uri="{909E8E84-426E-40DD-AFC4-6F175D3DCCD1}">
                <a14:hiddenFill xmlns:a14="http://schemas.microsoft.com/office/drawing/2010/main">
                  <a:noFill/>
                </a14:hiddenFill>
              </a:ext>
            </a:extLst>
          </p:spPr>
        </p:cxnSp>
      </p:grpSp>
      <p:sp>
        <p:nvSpPr>
          <p:cNvPr id="23557" name="TextBox 27"/>
          <p:cNvSpPr txBox="1">
            <a:spLocks noChangeArrowheads="1"/>
          </p:cNvSpPr>
          <p:nvPr/>
        </p:nvSpPr>
        <p:spPr bwMode="auto">
          <a:xfrm>
            <a:off x="3200400" y="17526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MS PGothic" charset="0"/>
                <a:cs typeface="MS PGothic" charset="0"/>
              </a:defRPr>
            </a:lvl1pPr>
            <a:lvl2pPr marL="37931725" indent="-37474525" eaLnBrk="0" hangingPunct="0">
              <a:defRPr sz="2400">
                <a:solidFill>
                  <a:schemeClr val="tx1"/>
                </a:solidFill>
                <a:latin typeface="Century Gothic" charset="0"/>
                <a:ea typeface="MS PGothic" charset="0"/>
                <a:cs typeface="MS PGothic" charset="0"/>
              </a:defRPr>
            </a:lvl2pPr>
            <a:lvl3pPr eaLnBrk="0" hangingPunct="0">
              <a:defRPr sz="2400">
                <a:solidFill>
                  <a:schemeClr val="tx1"/>
                </a:solidFill>
                <a:latin typeface="Century Gothic" charset="0"/>
                <a:ea typeface="MS PGothic" charset="0"/>
                <a:cs typeface="MS PGothic" charset="0"/>
              </a:defRPr>
            </a:lvl3pPr>
            <a:lvl4pPr eaLnBrk="0" hangingPunct="0">
              <a:defRPr sz="2400">
                <a:solidFill>
                  <a:schemeClr val="tx1"/>
                </a:solidFill>
                <a:latin typeface="Century Gothic" charset="0"/>
                <a:ea typeface="MS PGothic" charset="0"/>
                <a:cs typeface="MS PGothic" charset="0"/>
              </a:defRPr>
            </a:lvl4pPr>
            <a:lvl5pPr eaLnBrk="0" hangingPunct="0">
              <a:defRPr sz="2400">
                <a:solidFill>
                  <a:schemeClr val="tx1"/>
                </a:solidFill>
                <a:latin typeface="Century Gothic" charset="0"/>
                <a:ea typeface="MS PGothic" charset="0"/>
                <a:cs typeface="MS PGothic" charset="0"/>
              </a:defRPr>
            </a:lvl5pPr>
            <a:lvl6pPr marL="457200" eaLnBrk="0" fontAlgn="base" hangingPunct="0">
              <a:spcBef>
                <a:spcPct val="50000"/>
              </a:spcBef>
              <a:spcAft>
                <a:spcPct val="0"/>
              </a:spcAft>
              <a:defRPr sz="2400">
                <a:solidFill>
                  <a:schemeClr val="tx1"/>
                </a:solidFill>
                <a:latin typeface="Century Gothic" charset="0"/>
                <a:ea typeface="MS PGothic" charset="0"/>
                <a:cs typeface="MS PGothic" charset="0"/>
              </a:defRPr>
            </a:lvl6pPr>
            <a:lvl7pPr marL="914400" eaLnBrk="0" fontAlgn="base" hangingPunct="0">
              <a:spcBef>
                <a:spcPct val="50000"/>
              </a:spcBef>
              <a:spcAft>
                <a:spcPct val="0"/>
              </a:spcAft>
              <a:defRPr sz="2400">
                <a:solidFill>
                  <a:schemeClr val="tx1"/>
                </a:solidFill>
                <a:latin typeface="Century Gothic" charset="0"/>
                <a:ea typeface="MS PGothic" charset="0"/>
                <a:cs typeface="MS PGothic" charset="0"/>
              </a:defRPr>
            </a:lvl7pPr>
            <a:lvl8pPr marL="1371600" eaLnBrk="0" fontAlgn="base" hangingPunct="0">
              <a:spcBef>
                <a:spcPct val="50000"/>
              </a:spcBef>
              <a:spcAft>
                <a:spcPct val="0"/>
              </a:spcAft>
              <a:defRPr sz="2400">
                <a:solidFill>
                  <a:schemeClr val="tx1"/>
                </a:solidFill>
                <a:latin typeface="Century Gothic" charset="0"/>
                <a:ea typeface="MS PGothic" charset="0"/>
                <a:cs typeface="MS PGothic" charset="0"/>
              </a:defRPr>
            </a:lvl8pPr>
            <a:lvl9pPr marL="1828800" eaLnBrk="0" fontAlgn="base" hangingPunct="0">
              <a:spcBef>
                <a:spcPct val="50000"/>
              </a:spcBef>
              <a:spcAft>
                <a:spcPct val="0"/>
              </a:spcAft>
              <a:defRPr sz="2400">
                <a:solidFill>
                  <a:schemeClr val="tx1"/>
                </a:solidFill>
                <a:latin typeface="Century Gothic" charset="0"/>
                <a:ea typeface="MS PGothic" charset="0"/>
                <a:cs typeface="MS PGothic" charset="0"/>
              </a:defRPr>
            </a:lvl9pPr>
          </a:lstStyle>
          <a:p>
            <a:pPr algn="ctr" eaLnBrk="1" hangingPunct="1"/>
            <a:r>
              <a:rPr lang="en-US" sz="1800"/>
              <a:t>empowerment:</a:t>
            </a:r>
          </a:p>
        </p:txBody>
      </p:sp>
    </p:spTree>
    <p:extLst>
      <p:ext uri="{BB962C8B-B14F-4D97-AF65-F5344CB8AC3E}">
        <p14:creationId xmlns:p14="http://schemas.microsoft.com/office/powerpoint/2010/main" val="2787399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research goals</a:t>
            </a:r>
            <a:endParaRPr lang="en-US" dirty="0"/>
          </a:p>
        </p:txBody>
      </p:sp>
      <p:sp>
        <p:nvSpPr>
          <p:cNvPr id="3" name="Content Placeholder 2"/>
          <p:cNvSpPr>
            <a:spLocks noGrp="1"/>
          </p:cNvSpPr>
          <p:nvPr>
            <p:ph idx="1"/>
          </p:nvPr>
        </p:nvSpPr>
        <p:spPr>
          <a:xfrm>
            <a:off x="457200" y="1371600"/>
            <a:ext cx="8229600" cy="4602163"/>
          </a:xfrm>
        </p:spPr>
        <p:txBody>
          <a:bodyPr/>
          <a:lstStyle/>
          <a:p>
            <a:r>
              <a:rPr lang="en-US" sz="2000" dirty="0" smtClean="0"/>
              <a:t>delve more deeply into the power of </a:t>
            </a:r>
            <a:r>
              <a:rPr lang="en-US" sz="2000" dirty="0" smtClean="0">
                <a:solidFill>
                  <a:srgbClr val="76B900"/>
                </a:solidFill>
              </a:rPr>
              <a:t>information </a:t>
            </a:r>
            <a:r>
              <a:rPr lang="en-US" sz="2000" dirty="0" smtClean="0"/>
              <a:t>and </a:t>
            </a:r>
            <a:r>
              <a:rPr lang="en-US" sz="2000" dirty="0" smtClean="0">
                <a:solidFill>
                  <a:srgbClr val="76B900"/>
                </a:solidFill>
              </a:rPr>
              <a:t>patient-provider communication </a:t>
            </a:r>
            <a:r>
              <a:rPr lang="en-US" sz="2000" dirty="0" smtClean="0"/>
              <a:t>in primary care redesign</a:t>
            </a:r>
            <a:endParaRPr lang="en-US" sz="2000" dirty="0" smtClean="0">
              <a:solidFill>
                <a:srgbClr val="76B900"/>
              </a:solidFill>
            </a:endParaRPr>
          </a:p>
          <a:p>
            <a:pPr marL="512763" lvl="1" indent="-285750">
              <a:spcBef>
                <a:spcPts val="1056"/>
              </a:spcBef>
              <a:buFont typeface="Arial"/>
              <a:buChar char="•"/>
            </a:pPr>
            <a:r>
              <a:rPr lang="en-US" sz="1900" dirty="0"/>
              <a:t>how do </a:t>
            </a:r>
            <a:r>
              <a:rPr lang="en-US" sz="1900" dirty="0" smtClean="0"/>
              <a:t>patients obtain </a:t>
            </a:r>
            <a:r>
              <a:rPr lang="en-US" sz="1900" dirty="0"/>
              <a:t>their health </a:t>
            </a:r>
            <a:r>
              <a:rPr lang="en-US" sz="1900" dirty="0" smtClean="0"/>
              <a:t>information, how would they like to obtain it?</a:t>
            </a:r>
            <a:endParaRPr lang="en-US" sz="1900" dirty="0"/>
          </a:p>
          <a:p>
            <a:pPr marL="512763" lvl="1" indent="-285750">
              <a:spcBef>
                <a:spcPts val="1056"/>
              </a:spcBef>
              <a:buFont typeface="Arial"/>
              <a:buChar char="•"/>
            </a:pPr>
            <a:r>
              <a:rPr lang="en-US" sz="1900" dirty="0" smtClean="0"/>
              <a:t>how do they assess their current communication with their care providers?  </a:t>
            </a:r>
          </a:p>
          <a:p>
            <a:pPr marL="512763" lvl="1" indent="-285750">
              <a:spcBef>
                <a:spcPts val="1056"/>
              </a:spcBef>
              <a:buFont typeface="Arial"/>
              <a:buChar char="•"/>
            </a:pPr>
            <a:r>
              <a:rPr lang="en-US" sz="1900" dirty="0" smtClean="0"/>
              <a:t>what’s their use, and interest in using, technology-based information and communication for health purposes?</a:t>
            </a:r>
          </a:p>
          <a:p>
            <a:pPr marL="512763" lvl="1" indent="-285750">
              <a:buFont typeface="Arial"/>
              <a:buChar char="•"/>
            </a:pPr>
            <a:r>
              <a:rPr lang="en-US" sz="1900" dirty="0">
                <a:solidFill>
                  <a:schemeClr val="accent1"/>
                </a:solidFill>
              </a:rPr>
              <a:t>h</a:t>
            </a:r>
            <a:r>
              <a:rPr lang="en-US" sz="1900" dirty="0" smtClean="0">
                <a:solidFill>
                  <a:schemeClr val="accent1"/>
                </a:solidFill>
              </a:rPr>
              <a:t>ow do new approaches to health information and patient-provider communication interact with interest in alternative care strategies?</a:t>
            </a:r>
          </a:p>
          <a:p>
            <a:pPr marL="512763" lvl="1" indent="-285750">
              <a:buFont typeface="Arial"/>
              <a:buChar char="•"/>
            </a:pPr>
            <a:r>
              <a:rPr lang="en-US" sz="1900" dirty="0" smtClean="0"/>
              <a:t>(Add sample of higher-income Californians for comparison)</a:t>
            </a:r>
          </a:p>
          <a:p>
            <a:endParaRPr lang="en-US" sz="1900" dirty="0"/>
          </a:p>
        </p:txBody>
      </p:sp>
      <p:sp>
        <p:nvSpPr>
          <p:cNvPr id="4" name="Slide Number Placeholder 3"/>
          <p:cNvSpPr>
            <a:spLocks noGrp="1"/>
          </p:cNvSpPr>
          <p:nvPr>
            <p:ph type="sldNum" sz="quarter" idx="10"/>
          </p:nvPr>
        </p:nvSpPr>
        <p:spPr/>
        <p:txBody>
          <a:bodyPr/>
          <a:lstStyle/>
          <a:p>
            <a:pPr>
              <a:defRPr/>
            </a:pPr>
            <a:r>
              <a:rPr lang="en-US" smtClean="0"/>
              <a:t>page </a:t>
            </a:r>
            <a:fld id="{7965E548-70AD-43F3-8FE2-70DBBC14AABC}" type="slidenum">
              <a:rPr lang="en-US" smtClean="0"/>
              <a:pPr>
                <a:defRPr/>
              </a:pPr>
              <a:t>6</a:t>
            </a:fld>
            <a:endParaRPr lang="en-US"/>
          </a:p>
        </p:txBody>
      </p:sp>
    </p:spTree>
    <p:extLst>
      <p:ext uri="{BB962C8B-B14F-4D97-AF65-F5344CB8AC3E}">
        <p14:creationId xmlns:p14="http://schemas.microsoft.com/office/powerpoint/2010/main" val="390510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a:xfrm>
            <a:off x="365760" y="1371600"/>
            <a:ext cx="8229600" cy="4602163"/>
          </a:xfrm>
        </p:spPr>
        <p:txBody>
          <a:bodyPr/>
          <a:lstStyle/>
          <a:p>
            <a:r>
              <a:rPr lang="en-US" sz="1900" dirty="0" smtClean="0"/>
              <a:t>representative statewide telephone survey, May 2- June 8, 2013, among a random sample of 1,530 Californians age 19-64, including:</a:t>
            </a:r>
          </a:p>
          <a:p>
            <a:endParaRPr lang="en-US" sz="1900" dirty="0" smtClean="0"/>
          </a:p>
          <a:p>
            <a:pPr lvl="1">
              <a:buFont typeface="Arial"/>
              <a:buChar char="•"/>
            </a:pPr>
            <a:r>
              <a:rPr lang="en-US" sz="1900" dirty="0" smtClean="0"/>
              <a:t>1,018 respondents with household family incomes below 200 percent of the federal poverty level </a:t>
            </a:r>
            <a:r>
              <a:rPr lang="en-US" sz="1900" dirty="0" smtClean="0">
                <a:solidFill>
                  <a:schemeClr val="accent6"/>
                </a:solidFill>
              </a:rPr>
              <a:t>(matching previous research)</a:t>
            </a:r>
          </a:p>
          <a:p>
            <a:pPr lvl="1">
              <a:buFont typeface="Arial"/>
              <a:buChar char="•"/>
            </a:pPr>
            <a:r>
              <a:rPr lang="en-US" sz="1900" dirty="0" smtClean="0"/>
              <a:t>498 Californians with household family incomes at or above 200 percent of the federal poverty level</a:t>
            </a:r>
            <a:r>
              <a:rPr lang="en-US" sz="1900" dirty="0" smtClean="0">
                <a:solidFill>
                  <a:srgbClr val="6AA700"/>
                </a:solidFill>
              </a:rPr>
              <a:t> (new to this study)</a:t>
            </a:r>
            <a:endParaRPr lang="en-US" sz="1900" dirty="0" smtClean="0"/>
          </a:p>
          <a:p>
            <a:pPr lvl="1">
              <a:buFont typeface="Arial"/>
              <a:buChar char="•"/>
            </a:pPr>
            <a:r>
              <a:rPr lang="en-US" sz="1900" dirty="0" smtClean="0"/>
              <a:t>819 landline and 711 cell phone interviews</a:t>
            </a:r>
          </a:p>
          <a:p>
            <a:pPr lvl="1">
              <a:buFont typeface="Arial"/>
              <a:buChar char="•"/>
            </a:pPr>
            <a:r>
              <a:rPr lang="en-US" sz="1900" dirty="0" smtClean="0"/>
              <a:t>1,196 interviews conducted in English, 334 in Spanish</a:t>
            </a:r>
          </a:p>
        </p:txBody>
      </p:sp>
      <p:sp>
        <p:nvSpPr>
          <p:cNvPr id="4" name="Slide Number Placeholder 3"/>
          <p:cNvSpPr>
            <a:spLocks noGrp="1"/>
          </p:cNvSpPr>
          <p:nvPr>
            <p:ph type="sldNum" sz="quarter" idx="10"/>
          </p:nvPr>
        </p:nvSpPr>
        <p:spPr/>
        <p:txBody>
          <a:bodyPr/>
          <a:lstStyle/>
          <a:p>
            <a:pPr>
              <a:defRPr/>
            </a:pPr>
            <a:r>
              <a:rPr lang="en-US" smtClean="0"/>
              <a:t>page </a:t>
            </a:r>
            <a:fld id="{7965E548-70AD-43F3-8FE2-70DBBC14AABC}"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r>
              <a:rPr lang="en-US" smtClean="0"/>
              <a:t>page </a:t>
            </a:r>
            <a:fld id="{B2764EA0-E37F-48B8-8223-8C0B3023ED91}" type="slidenum">
              <a:rPr lang="en-US" smtClean="0"/>
              <a:pPr/>
              <a:t>8</a:t>
            </a:fld>
            <a:endParaRPr lang="en-US" smtClean="0"/>
          </a:p>
        </p:txBody>
      </p:sp>
      <p:sp>
        <p:nvSpPr>
          <p:cNvPr id="17411" name="Rectangle 2"/>
          <p:cNvSpPr>
            <a:spLocks noGrp="1" noChangeArrowheads="1"/>
          </p:cNvSpPr>
          <p:nvPr>
            <p:ph type="title" idx="4294967295"/>
          </p:nvPr>
        </p:nvSpPr>
        <p:spPr>
          <a:xfrm>
            <a:off x="381000" y="2282825"/>
            <a:ext cx="8229600" cy="1831975"/>
          </a:xfrm>
        </p:spPr>
        <p:txBody>
          <a:bodyPr/>
          <a:lstStyle/>
          <a:p>
            <a:pPr algn="ctr" eaLnBrk="1" hangingPunct="1"/>
            <a:r>
              <a:rPr lang="en-US" dirty="0">
                <a:solidFill>
                  <a:schemeClr val="tx1"/>
                </a:solidFill>
              </a:rPr>
              <a:t>p</a:t>
            </a:r>
            <a:r>
              <a:rPr lang="en-US" dirty="0" smtClean="0">
                <a:solidFill>
                  <a:schemeClr val="tx1"/>
                </a:solidFill>
              </a:rPr>
              <a:t>art 1:</a:t>
            </a:r>
            <a:br>
              <a:rPr lang="en-US" dirty="0" smtClean="0">
                <a:solidFill>
                  <a:schemeClr val="tx1"/>
                </a:solidFill>
              </a:rPr>
            </a:br>
            <a:r>
              <a:rPr lang="en-US" dirty="0" smtClean="0">
                <a:solidFill>
                  <a:schemeClr val="tx1"/>
                </a:solidFill>
              </a:rPr>
              <a:t>health information, sources &amp; trust</a:t>
            </a:r>
            <a:br>
              <a:rPr lang="en-US" dirty="0" smtClean="0">
                <a:solidFill>
                  <a:schemeClr val="tx1"/>
                </a:solidFill>
              </a:rPr>
            </a:br>
            <a:endParaRPr lang="en-US" dirty="0" smtClean="0">
              <a:solidFill>
                <a:schemeClr val="tx1"/>
              </a:solidFill>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idx="1"/>
          </p:nvPr>
        </p:nvSpPr>
        <p:spPr>
          <a:xfrm>
            <a:off x="457200" y="1371600"/>
            <a:ext cx="8382000" cy="4648200"/>
          </a:xfrm>
        </p:spPr>
        <p:txBody>
          <a:bodyPr/>
          <a:lstStyle/>
          <a:p>
            <a:pPr marL="285750" indent="-285750">
              <a:buFont typeface="Arial"/>
              <a:buChar char="•"/>
            </a:pPr>
            <a:r>
              <a:rPr lang="en-US" sz="1900" dirty="0" smtClean="0"/>
              <a:t>information is an essential component of a virtuous cycle that produces stronger patient-provider relationships and an empowered, engaged and satisfied patient population</a:t>
            </a:r>
          </a:p>
          <a:p>
            <a:pPr marL="285750" indent="-285750">
              <a:buFont typeface="Arial"/>
              <a:buChar char="•"/>
            </a:pPr>
            <a:r>
              <a:rPr lang="en-US" sz="1900" dirty="0" smtClean="0"/>
              <a:t>a broad gap currently exists between the information patients possess and what they desire to make good medical decisions</a:t>
            </a:r>
          </a:p>
          <a:p>
            <a:pPr marL="512763" lvl="1" indent="-285750">
              <a:buFont typeface="Arial"/>
              <a:buChar char="•"/>
            </a:pPr>
            <a:r>
              <a:rPr lang="en-US" sz="1900" dirty="0" smtClean="0"/>
              <a:t>desire for greater information is similar across socioeconomic lines</a:t>
            </a:r>
          </a:p>
          <a:p>
            <a:pPr marL="285750" indent="-285750">
              <a:buFont typeface="Arial"/>
              <a:buChar char="•"/>
            </a:pPr>
            <a:r>
              <a:rPr lang="en-US" sz="1900" dirty="0" smtClean="0"/>
              <a:t>fewer than half currently rely on doctors as their top source of health information; as many rely on media sources</a:t>
            </a:r>
          </a:p>
          <a:p>
            <a:pPr marL="285750" indent="-285750">
              <a:buFont typeface="Arial"/>
              <a:buChar char="•"/>
            </a:pPr>
            <a:r>
              <a:rPr lang="en-US" sz="1900" dirty="0" smtClean="0"/>
              <a:t>information from medical sources is much more highly trusted</a:t>
            </a:r>
          </a:p>
          <a:p>
            <a:pPr marL="512763" lvl="1" indent="-285750">
              <a:buFont typeface="Arial"/>
              <a:buChar char="•"/>
            </a:pPr>
            <a:r>
              <a:rPr lang="en-US" sz="1900" dirty="0" smtClean="0"/>
              <a:t>trust in doctors is especially high among patients whose providers explain things clearly and invite questions</a:t>
            </a:r>
          </a:p>
          <a:p>
            <a:pPr marL="285750" indent="-285750">
              <a:buFont typeface="Arial"/>
              <a:buChar char="•"/>
            </a:pPr>
            <a:r>
              <a:rPr lang="en-US" sz="1900" dirty="0"/>
              <a:t>p</a:t>
            </a:r>
            <a:r>
              <a:rPr lang="en-US" sz="1900" dirty="0" smtClean="0"/>
              <a:t>atients who use alternative care strategies are more likely to feel informed, to rely on doctors as their primary source of information and to trust medical sources of information</a:t>
            </a:r>
          </a:p>
          <a:p>
            <a:endParaRPr lang="en-US" sz="1900" dirty="0"/>
          </a:p>
        </p:txBody>
      </p:sp>
      <p:sp>
        <p:nvSpPr>
          <p:cNvPr id="4" name="Slide Number Placeholder 3"/>
          <p:cNvSpPr>
            <a:spLocks noGrp="1"/>
          </p:cNvSpPr>
          <p:nvPr>
            <p:ph type="sldNum" sz="quarter" idx="10"/>
          </p:nvPr>
        </p:nvSpPr>
        <p:spPr/>
        <p:txBody>
          <a:bodyPr/>
          <a:lstStyle/>
          <a:p>
            <a:pPr>
              <a:defRPr/>
            </a:pPr>
            <a:r>
              <a:rPr lang="en-US" smtClean="0"/>
              <a:t>page </a:t>
            </a:r>
            <a:fld id="{7965E548-70AD-43F3-8FE2-70DBBC14AABC}" type="slidenum">
              <a:rPr lang="en-US" smtClean="0"/>
              <a:pPr>
                <a:defRPr/>
              </a:pPr>
              <a:t>9</a:t>
            </a:fld>
            <a:endParaRPr lang="en-US"/>
          </a:p>
        </p:txBody>
      </p:sp>
    </p:spTree>
    <p:extLst>
      <p:ext uri="{BB962C8B-B14F-4D97-AF65-F5344CB8AC3E}">
        <p14:creationId xmlns:p14="http://schemas.microsoft.com/office/powerpoint/2010/main" val="390510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BSCF Brand">
      <a:dk1>
        <a:srgbClr val="000000"/>
      </a:dk1>
      <a:lt1>
        <a:srgbClr val="FFFFFF"/>
      </a:lt1>
      <a:dk2>
        <a:srgbClr val="0082DE"/>
      </a:dk2>
      <a:lt2>
        <a:srgbClr val="7E8082"/>
      </a:lt2>
      <a:accent1>
        <a:srgbClr val="0082DE"/>
      </a:accent1>
      <a:accent2>
        <a:srgbClr val="76B900"/>
      </a:accent2>
      <a:accent3>
        <a:srgbClr val="D39100"/>
      </a:accent3>
      <a:accent4>
        <a:srgbClr val="6C4712"/>
      </a:accent4>
      <a:accent5>
        <a:srgbClr val="6AADE4"/>
      </a:accent5>
      <a:accent6>
        <a:srgbClr val="6AA700"/>
      </a:accent6>
      <a:hlink>
        <a:srgbClr val="D39100"/>
      </a:hlink>
      <a:folHlink>
        <a:srgbClr val="6C4712"/>
      </a:folHlink>
    </a:clrScheme>
    <a:fontScheme name="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84" charset="0"/>
            <a:cs typeface="Arial"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84" charset="0"/>
            <a:cs typeface="Arial" charset="0"/>
          </a:defRPr>
        </a:defPPr>
      </a:lstStyle>
    </a:lnDef>
  </a:objectDefaults>
  <a:extraClrSchemeLst>
    <a:extraClrScheme>
      <a:clrScheme name="Default Design 1">
        <a:dk1>
          <a:srgbClr val="000000"/>
        </a:dk1>
        <a:lt1>
          <a:srgbClr val="FFFFFF"/>
        </a:lt1>
        <a:dk2>
          <a:srgbClr val="0082DE"/>
        </a:dk2>
        <a:lt2>
          <a:srgbClr val="7E8082"/>
        </a:lt2>
        <a:accent1>
          <a:srgbClr val="BEC0C2"/>
        </a:accent1>
        <a:accent2>
          <a:srgbClr val="76B900"/>
        </a:accent2>
        <a:accent3>
          <a:srgbClr val="FFFFFF"/>
        </a:accent3>
        <a:accent4>
          <a:srgbClr val="000000"/>
        </a:accent4>
        <a:accent5>
          <a:srgbClr val="DBDCDD"/>
        </a:accent5>
        <a:accent6>
          <a:srgbClr val="6AA700"/>
        </a:accent6>
        <a:hlink>
          <a:srgbClr val="D39100"/>
        </a:hlink>
        <a:folHlink>
          <a:srgbClr val="6C471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82DE"/>
        </a:dk2>
        <a:lt2>
          <a:srgbClr val="7E8082"/>
        </a:lt2>
        <a:accent1>
          <a:srgbClr val="B9D0DC"/>
        </a:accent1>
        <a:accent2>
          <a:srgbClr val="6C4712"/>
        </a:accent2>
        <a:accent3>
          <a:srgbClr val="FFFFFF"/>
        </a:accent3>
        <a:accent4>
          <a:srgbClr val="000000"/>
        </a:accent4>
        <a:accent5>
          <a:srgbClr val="D9E4EB"/>
        </a:accent5>
        <a:accent6>
          <a:srgbClr val="613F0F"/>
        </a:accent6>
        <a:hlink>
          <a:srgbClr val="BEC0C2"/>
        </a:hlink>
        <a:folHlink>
          <a:srgbClr val="76B900"/>
        </a:folHlink>
      </a:clrScheme>
      <a:clrMap bg1="lt1" tx1="dk1" bg2="lt2" tx2="dk2" accent1="accent1" accent2="accent2" accent3="accent3" accent4="accent4" accent5="accent5" accent6="accent6" hlink="hlink" folHlink="folHlink"/>
    </a:extraClrScheme>
    <a:extraClrScheme>
      <a:clrScheme name="Default Design 3">
        <a:dk1>
          <a:srgbClr val="FFFFFF"/>
        </a:dk1>
        <a:lt1>
          <a:srgbClr val="FFFFFF"/>
        </a:lt1>
        <a:dk2>
          <a:srgbClr val="0082DE"/>
        </a:dk2>
        <a:lt2>
          <a:srgbClr val="FFFFFF"/>
        </a:lt2>
        <a:accent1>
          <a:srgbClr val="B2D9F5"/>
        </a:accent1>
        <a:accent2>
          <a:srgbClr val="5CA942"/>
        </a:accent2>
        <a:accent3>
          <a:srgbClr val="AAC1EC"/>
        </a:accent3>
        <a:accent4>
          <a:srgbClr val="DADADA"/>
        </a:accent4>
        <a:accent5>
          <a:srgbClr val="D5E9F9"/>
        </a:accent5>
        <a:accent6>
          <a:srgbClr val="53993B"/>
        </a:accent6>
        <a:hlink>
          <a:srgbClr val="6C4712"/>
        </a:hlink>
        <a:folHlink>
          <a:srgbClr val="000000"/>
        </a:folHlink>
      </a:clrScheme>
      <a:clrMap bg1="dk2" tx1="lt1" bg2="dk1" tx2="lt2" accent1="accent1" accent2="accent2" accent3="accent3" accent4="accent4" accent5="accent5" accent6="accent6" hlink="hlink" folHlink="folHlink"/>
    </a:extraClrScheme>
    <a:extraClrScheme>
      <a:clrScheme name="Default Design 4">
        <a:dk1>
          <a:srgbClr val="BEC0C2"/>
        </a:dk1>
        <a:lt1>
          <a:srgbClr val="FFFFFF"/>
        </a:lt1>
        <a:dk2>
          <a:srgbClr val="0082DE"/>
        </a:dk2>
        <a:lt2>
          <a:srgbClr val="FFFFFF"/>
        </a:lt2>
        <a:accent1>
          <a:srgbClr val="B2D9F5"/>
        </a:accent1>
        <a:accent2>
          <a:srgbClr val="5CA942"/>
        </a:accent2>
        <a:accent3>
          <a:srgbClr val="AAC1EC"/>
        </a:accent3>
        <a:accent4>
          <a:srgbClr val="DADADA"/>
        </a:accent4>
        <a:accent5>
          <a:srgbClr val="D5E9F9"/>
        </a:accent5>
        <a:accent6>
          <a:srgbClr val="53993B"/>
        </a:accent6>
        <a:hlink>
          <a:srgbClr val="6C4712"/>
        </a:hlink>
        <a:folHlink>
          <a:srgbClr val="D391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SCF Brand">
    <a:dk1>
      <a:srgbClr val="000000"/>
    </a:dk1>
    <a:lt1>
      <a:srgbClr val="FFFFFF"/>
    </a:lt1>
    <a:dk2>
      <a:srgbClr val="0082DE"/>
    </a:dk2>
    <a:lt2>
      <a:srgbClr val="7E8082"/>
    </a:lt2>
    <a:accent1>
      <a:srgbClr val="0082DE"/>
    </a:accent1>
    <a:accent2>
      <a:srgbClr val="76B900"/>
    </a:accent2>
    <a:accent3>
      <a:srgbClr val="D39100"/>
    </a:accent3>
    <a:accent4>
      <a:srgbClr val="6C4712"/>
    </a:accent4>
    <a:accent5>
      <a:srgbClr val="6AADE4"/>
    </a:accent5>
    <a:accent6>
      <a:srgbClr val="6AA700"/>
    </a:accent6>
    <a:hlink>
      <a:srgbClr val="D39100"/>
    </a:hlink>
    <a:folHlink>
      <a:srgbClr val="6C4712"/>
    </a:folHlink>
  </a:clrScheme>
  <a:fontScheme name="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BSCF Brand">
    <a:dk1>
      <a:srgbClr val="000000"/>
    </a:dk1>
    <a:lt1>
      <a:srgbClr val="FFFFFF"/>
    </a:lt1>
    <a:dk2>
      <a:srgbClr val="0082DE"/>
    </a:dk2>
    <a:lt2>
      <a:srgbClr val="7E8082"/>
    </a:lt2>
    <a:accent1>
      <a:srgbClr val="0082DE"/>
    </a:accent1>
    <a:accent2>
      <a:srgbClr val="76B900"/>
    </a:accent2>
    <a:accent3>
      <a:srgbClr val="D39100"/>
    </a:accent3>
    <a:accent4>
      <a:srgbClr val="6C4712"/>
    </a:accent4>
    <a:accent5>
      <a:srgbClr val="6AADE4"/>
    </a:accent5>
    <a:accent6>
      <a:srgbClr val="6AA700"/>
    </a:accent6>
    <a:hlink>
      <a:srgbClr val="D39100"/>
    </a:hlink>
    <a:folHlink>
      <a:srgbClr val="6C4712"/>
    </a:folHlink>
  </a:clrScheme>
  <a:fontScheme name="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SCF Brand">
    <a:dk1>
      <a:srgbClr val="000000"/>
    </a:dk1>
    <a:lt1>
      <a:srgbClr val="FFFFFF"/>
    </a:lt1>
    <a:dk2>
      <a:srgbClr val="0082DE"/>
    </a:dk2>
    <a:lt2>
      <a:srgbClr val="7E8082"/>
    </a:lt2>
    <a:accent1>
      <a:srgbClr val="0082DE"/>
    </a:accent1>
    <a:accent2>
      <a:srgbClr val="76B900"/>
    </a:accent2>
    <a:accent3>
      <a:srgbClr val="D39100"/>
    </a:accent3>
    <a:accent4>
      <a:srgbClr val="6C4712"/>
    </a:accent4>
    <a:accent5>
      <a:srgbClr val="6AADE4"/>
    </a:accent5>
    <a:accent6>
      <a:srgbClr val="6AA700"/>
    </a:accent6>
    <a:hlink>
      <a:srgbClr val="D39100"/>
    </a:hlink>
    <a:folHlink>
      <a:srgbClr val="6C4712"/>
    </a:folHlink>
  </a:clrScheme>
  <a:fontScheme name="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SCF Brand">
    <a:dk1>
      <a:srgbClr val="000000"/>
    </a:dk1>
    <a:lt1>
      <a:srgbClr val="FFFFFF"/>
    </a:lt1>
    <a:dk2>
      <a:srgbClr val="0082DE"/>
    </a:dk2>
    <a:lt2>
      <a:srgbClr val="7E8082"/>
    </a:lt2>
    <a:accent1>
      <a:srgbClr val="0082DE"/>
    </a:accent1>
    <a:accent2>
      <a:srgbClr val="76B900"/>
    </a:accent2>
    <a:accent3>
      <a:srgbClr val="D39100"/>
    </a:accent3>
    <a:accent4>
      <a:srgbClr val="6C4712"/>
    </a:accent4>
    <a:accent5>
      <a:srgbClr val="6AADE4"/>
    </a:accent5>
    <a:accent6>
      <a:srgbClr val="6AA700"/>
    </a:accent6>
    <a:hlink>
      <a:srgbClr val="D39100"/>
    </a:hlink>
    <a:folHlink>
      <a:srgbClr val="6C4712"/>
    </a:folHlink>
  </a:clrScheme>
  <a:fontScheme name="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SCF Brand">
    <a:dk1>
      <a:srgbClr val="000000"/>
    </a:dk1>
    <a:lt1>
      <a:srgbClr val="FFFFFF"/>
    </a:lt1>
    <a:dk2>
      <a:srgbClr val="0082DE"/>
    </a:dk2>
    <a:lt2>
      <a:srgbClr val="7E8082"/>
    </a:lt2>
    <a:accent1>
      <a:srgbClr val="0082DE"/>
    </a:accent1>
    <a:accent2>
      <a:srgbClr val="76B900"/>
    </a:accent2>
    <a:accent3>
      <a:srgbClr val="D39100"/>
    </a:accent3>
    <a:accent4>
      <a:srgbClr val="6C4712"/>
    </a:accent4>
    <a:accent5>
      <a:srgbClr val="6AADE4"/>
    </a:accent5>
    <a:accent6>
      <a:srgbClr val="6AA700"/>
    </a:accent6>
    <a:hlink>
      <a:srgbClr val="D39100"/>
    </a:hlink>
    <a:folHlink>
      <a:srgbClr val="6C4712"/>
    </a:folHlink>
  </a:clrScheme>
  <a:fontScheme name="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SCF Brand">
    <a:dk1>
      <a:srgbClr val="000000"/>
    </a:dk1>
    <a:lt1>
      <a:srgbClr val="FFFFFF"/>
    </a:lt1>
    <a:dk2>
      <a:srgbClr val="0082DE"/>
    </a:dk2>
    <a:lt2>
      <a:srgbClr val="7E8082"/>
    </a:lt2>
    <a:accent1>
      <a:srgbClr val="0082DE"/>
    </a:accent1>
    <a:accent2>
      <a:srgbClr val="76B900"/>
    </a:accent2>
    <a:accent3>
      <a:srgbClr val="D39100"/>
    </a:accent3>
    <a:accent4>
      <a:srgbClr val="6C4712"/>
    </a:accent4>
    <a:accent5>
      <a:srgbClr val="6AADE4"/>
    </a:accent5>
    <a:accent6>
      <a:srgbClr val="6AA700"/>
    </a:accent6>
    <a:hlink>
      <a:srgbClr val="D39100"/>
    </a:hlink>
    <a:folHlink>
      <a:srgbClr val="6C4712"/>
    </a:folHlink>
  </a:clrScheme>
  <a:fontScheme name="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BSCF Brand">
    <a:dk1>
      <a:srgbClr val="000000"/>
    </a:dk1>
    <a:lt1>
      <a:srgbClr val="FFFFFF"/>
    </a:lt1>
    <a:dk2>
      <a:srgbClr val="0082DE"/>
    </a:dk2>
    <a:lt2>
      <a:srgbClr val="7E8082"/>
    </a:lt2>
    <a:accent1>
      <a:srgbClr val="0082DE"/>
    </a:accent1>
    <a:accent2>
      <a:srgbClr val="76B900"/>
    </a:accent2>
    <a:accent3>
      <a:srgbClr val="D39100"/>
    </a:accent3>
    <a:accent4>
      <a:srgbClr val="6C4712"/>
    </a:accent4>
    <a:accent5>
      <a:srgbClr val="6AADE4"/>
    </a:accent5>
    <a:accent6>
      <a:srgbClr val="6AA700"/>
    </a:accent6>
    <a:hlink>
      <a:srgbClr val="D39100"/>
    </a:hlink>
    <a:folHlink>
      <a:srgbClr val="6C4712"/>
    </a:folHlink>
  </a:clrScheme>
  <a:fontScheme name="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BSCF Brand">
    <a:dk1>
      <a:srgbClr val="000000"/>
    </a:dk1>
    <a:lt1>
      <a:srgbClr val="FFFFFF"/>
    </a:lt1>
    <a:dk2>
      <a:srgbClr val="0082DE"/>
    </a:dk2>
    <a:lt2>
      <a:srgbClr val="7E8082"/>
    </a:lt2>
    <a:accent1>
      <a:srgbClr val="0082DE"/>
    </a:accent1>
    <a:accent2>
      <a:srgbClr val="76B900"/>
    </a:accent2>
    <a:accent3>
      <a:srgbClr val="D39100"/>
    </a:accent3>
    <a:accent4>
      <a:srgbClr val="6C4712"/>
    </a:accent4>
    <a:accent5>
      <a:srgbClr val="6AADE4"/>
    </a:accent5>
    <a:accent6>
      <a:srgbClr val="6AA700"/>
    </a:accent6>
    <a:hlink>
      <a:srgbClr val="D39100"/>
    </a:hlink>
    <a:folHlink>
      <a:srgbClr val="6C4712"/>
    </a:folHlink>
  </a:clrScheme>
  <a:fontScheme name="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BSCF Brand">
    <a:dk1>
      <a:srgbClr val="000000"/>
    </a:dk1>
    <a:lt1>
      <a:srgbClr val="FFFFFF"/>
    </a:lt1>
    <a:dk2>
      <a:srgbClr val="0082DE"/>
    </a:dk2>
    <a:lt2>
      <a:srgbClr val="7E8082"/>
    </a:lt2>
    <a:accent1>
      <a:srgbClr val="0082DE"/>
    </a:accent1>
    <a:accent2>
      <a:srgbClr val="76B900"/>
    </a:accent2>
    <a:accent3>
      <a:srgbClr val="D39100"/>
    </a:accent3>
    <a:accent4>
      <a:srgbClr val="6C4712"/>
    </a:accent4>
    <a:accent5>
      <a:srgbClr val="6AADE4"/>
    </a:accent5>
    <a:accent6>
      <a:srgbClr val="6AA700"/>
    </a:accent6>
    <a:hlink>
      <a:srgbClr val="D39100"/>
    </a:hlink>
    <a:folHlink>
      <a:srgbClr val="6C4712"/>
    </a:folHlink>
  </a:clrScheme>
  <a:fontScheme name="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BSCF Brand">
    <a:dk1>
      <a:srgbClr val="000000"/>
    </a:dk1>
    <a:lt1>
      <a:srgbClr val="FFFFFF"/>
    </a:lt1>
    <a:dk2>
      <a:srgbClr val="0082DE"/>
    </a:dk2>
    <a:lt2>
      <a:srgbClr val="7E8082"/>
    </a:lt2>
    <a:accent1>
      <a:srgbClr val="0082DE"/>
    </a:accent1>
    <a:accent2>
      <a:srgbClr val="76B900"/>
    </a:accent2>
    <a:accent3>
      <a:srgbClr val="D39100"/>
    </a:accent3>
    <a:accent4>
      <a:srgbClr val="6C4712"/>
    </a:accent4>
    <a:accent5>
      <a:srgbClr val="6AADE4"/>
    </a:accent5>
    <a:accent6>
      <a:srgbClr val="6AA700"/>
    </a:accent6>
    <a:hlink>
      <a:srgbClr val="D39100"/>
    </a:hlink>
    <a:folHlink>
      <a:srgbClr val="6C4712"/>
    </a:folHlink>
  </a:clrScheme>
  <a:fontScheme name="Default Design">
    <a:majorFont>
      <a:latin typeface="Century Gothi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16755</TotalTime>
  <Words>2237</Words>
  <Application>Microsoft Office PowerPoint</Application>
  <PresentationFormat>On-screen Show (4:3)</PresentationFormat>
  <Paragraphs>271</Paragraphs>
  <Slides>42</Slides>
  <Notes>34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Default Design</vt:lpstr>
      <vt:lpstr>building better healthcare for low-income Californians</vt:lpstr>
      <vt:lpstr>BSCF research overview</vt:lpstr>
      <vt:lpstr>2011 research summary</vt:lpstr>
      <vt:lpstr>2012 research summary</vt:lpstr>
      <vt:lpstr>a model of patient engagement 2012 BSCF survey of low-income Californians</vt:lpstr>
      <vt:lpstr>2013 research goals</vt:lpstr>
      <vt:lpstr>methodology</vt:lpstr>
      <vt:lpstr>part 1: health information, sources &amp; trust </vt:lpstr>
      <vt:lpstr>key findings</vt:lpstr>
      <vt:lpstr>information is essential</vt:lpstr>
      <vt:lpstr>desire for clear, accessible information</vt:lpstr>
      <vt:lpstr>desire for clear, accessible information</vt:lpstr>
      <vt:lpstr>top source of health information</vt:lpstr>
      <vt:lpstr>trust in health information sources</vt:lpstr>
      <vt:lpstr>top information source and the desire for more clear information</vt:lpstr>
      <vt:lpstr>the impact of alternative care and communication models</vt:lpstr>
      <vt:lpstr>the impact of alternative care and communication models</vt:lpstr>
      <vt:lpstr>the impact of encouragement on information levels</vt:lpstr>
      <vt:lpstr>part 2: communication and the patient-provider relationship</vt:lpstr>
      <vt:lpstr>key findings</vt:lpstr>
      <vt:lpstr>patient-provider index</vt:lpstr>
      <vt:lpstr>impact of patient-provider relationships on information</vt:lpstr>
      <vt:lpstr>impact of patient-provider relationships on reliance and trust</vt:lpstr>
      <vt:lpstr>impact of patient-provider relationships on overall healthcare experiences</vt:lpstr>
      <vt:lpstr>predicting the patient-provider index</vt:lpstr>
      <vt:lpstr>part 3 alternative approaches to care, communication &amp; information gathering</vt:lpstr>
      <vt:lpstr>key findings</vt:lpstr>
      <vt:lpstr>the digital divide</vt:lpstr>
      <vt:lpstr>% lacking internet access</vt:lpstr>
      <vt:lpstr>use of online health information</vt:lpstr>
      <vt:lpstr>current (lack of) use of internet/apps for health reasons</vt:lpstr>
      <vt:lpstr>interest in using internet/apps for health reasons</vt:lpstr>
      <vt:lpstr>does your facility have a patient portal?</vt:lpstr>
      <vt:lpstr>% interested in a patient portal</vt:lpstr>
      <vt:lpstr>current tech-based communication with providers</vt:lpstr>
      <vt:lpstr>current tech-based communication with providers</vt:lpstr>
      <vt:lpstr>% interested in asking health questions via: </vt:lpstr>
      <vt:lpstr>use of other alternative approaches</vt:lpstr>
      <vt:lpstr>interest in other alternative approaches</vt:lpstr>
      <vt:lpstr>conclusions</vt:lpstr>
      <vt:lpstr>recommendations</vt:lpstr>
      <vt:lpstr>Thank you!</vt:lpstr>
    </vt:vector>
  </TitlesOfParts>
  <Company>A Guys Creations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johnson</dc:creator>
  <cp:lastModifiedBy>Gary</cp:lastModifiedBy>
  <cp:revision>304</cp:revision>
  <cp:lastPrinted>2010-02-10T19:35:29Z</cp:lastPrinted>
  <dcterms:created xsi:type="dcterms:W3CDTF">2013-10-22T16:34:05Z</dcterms:created>
  <dcterms:modified xsi:type="dcterms:W3CDTF">2013-10-22T16:59:41Z</dcterms:modified>
</cp:coreProperties>
</file>